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5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708" r:id="rId2"/>
    <p:sldMasterId id="2147483680" r:id="rId3"/>
    <p:sldMasterId id="2147483694" r:id="rId4"/>
  </p:sldMasterIdLst>
  <p:notesMasterIdLst>
    <p:notesMasterId r:id="rId18"/>
  </p:notesMasterIdLst>
  <p:handoutMasterIdLst>
    <p:handoutMasterId r:id="rId19"/>
  </p:handoutMasterIdLst>
  <p:sldIdLst>
    <p:sldId id="348" r:id="rId5"/>
    <p:sldId id="337" r:id="rId6"/>
    <p:sldId id="338" r:id="rId7"/>
    <p:sldId id="339" r:id="rId8"/>
    <p:sldId id="371" r:id="rId9"/>
    <p:sldId id="389" r:id="rId10"/>
    <p:sldId id="378" r:id="rId11"/>
    <p:sldId id="376" r:id="rId12"/>
    <p:sldId id="379" r:id="rId13"/>
    <p:sldId id="380" r:id="rId14"/>
    <p:sldId id="417" r:id="rId15"/>
    <p:sldId id="418" r:id="rId16"/>
    <p:sldId id="309"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73E"/>
    <a:srgbClr val="336699"/>
    <a:srgbClr val="0070C0"/>
    <a:srgbClr val="99EE99"/>
    <a:srgbClr val="FF00FF"/>
    <a:srgbClr val="9999FF"/>
    <a:srgbClr val="660066"/>
    <a:srgbClr val="FECCFF"/>
    <a:srgbClr val="00705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095" autoAdjust="0"/>
  </p:normalViewPr>
  <p:slideViewPr>
    <p:cSldViewPr snapToGrid="0" snapToObjects="1" showGuides="1">
      <p:cViewPr varScale="1">
        <p:scale>
          <a:sx n="106" d="100"/>
          <a:sy n="106" d="100"/>
        </p:scale>
        <p:origin x="393" y="63"/>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92" tIns="48295" rIns="96592" bIns="48295"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9" y="0"/>
            <a:ext cx="3169920" cy="480060"/>
          </a:xfrm>
          <a:prstGeom prst="rect">
            <a:avLst/>
          </a:prstGeom>
        </p:spPr>
        <p:txBody>
          <a:bodyPr vert="horz" lIns="96592" tIns="48295" rIns="96592" bIns="48295" rtlCol="0"/>
          <a:lstStyle>
            <a:lvl1pPr algn="r">
              <a:defRPr sz="1300"/>
            </a:lvl1pPr>
          </a:lstStyle>
          <a:p>
            <a:fld id="{75A85089-C692-4DEA-AC49-04CF34D4FE14}" type="datetimeFigureOut">
              <a:rPr lang="en-GB" smtClean="0">
                <a:latin typeface="Arial" pitchFamily="34" charset="0"/>
              </a:rPr>
              <a:pPr/>
              <a:t>02/05/2019</a:t>
            </a:fld>
            <a:endParaRPr lang="en-GB" dirty="0">
              <a:latin typeface="Arial" pitchFamily="34" charset="0"/>
            </a:endParaRPr>
          </a:p>
        </p:txBody>
      </p:sp>
      <p:sp>
        <p:nvSpPr>
          <p:cNvPr id="4" name="Footer Placeholder 3"/>
          <p:cNvSpPr>
            <a:spLocks noGrp="1"/>
          </p:cNvSpPr>
          <p:nvPr>
            <p:ph type="ftr" sz="quarter" idx="2"/>
          </p:nvPr>
        </p:nvSpPr>
        <p:spPr>
          <a:xfrm>
            <a:off x="0" y="9119475"/>
            <a:ext cx="3169920" cy="480060"/>
          </a:xfrm>
          <a:prstGeom prst="rect">
            <a:avLst/>
          </a:prstGeom>
        </p:spPr>
        <p:txBody>
          <a:bodyPr vert="horz" lIns="96592" tIns="48295" rIns="96592" bIns="48295"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592" tIns="48295" rIns="96592" bIns="48295"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92" tIns="48295" rIns="96592" bIns="48295"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9" y="0"/>
            <a:ext cx="3169920" cy="480060"/>
          </a:xfrm>
          <a:prstGeom prst="rect">
            <a:avLst/>
          </a:prstGeom>
        </p:spPr>
        <p:txBody>
          <a:bodyPr vert="horz" lIns="96592" tIns="48295" rIns="96592" bIns="48295" rtlCol="0"/>
          <a:lstStyle>
            <a:lvl1pPr algn="r">
              <a:defRPr sz="1300">
                <a:latin typeface="Arial" pitchFamily="34" charset="0"/>
              </a:defRPr>
            </a:lvl1pPr>
          </a:lstStyle>
          <a:p>
            <a:fld id="{8045EBA9-A28D-4849-BFEA-AA04F6A21B63}" type="datetimeFigureOut">
              <a:rPr lang="en-GB" smtClean="0"/>
              <a:pPr/>
              <a:t>02/05/2019</a:t>
            </a:fld>
            <a:endParaRPr lang="en-GB" dirty="0"/>
          </a:p>
        </p:txBody>
      </p:sp>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6592" tIns="48295" rIns="96592" bIns="48295" rtlCol="0" anchor="ctr"/>
          <a:lstStyle/>
          <a:p>
            <a:endParaRPr lang="en-GB"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592" tIns="48295" rIns="96592" bIns="4829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5"/>
            <a:ext cx="3169920" cy="480060"/>
          </a:xfrm>
          <a:prstGeom prst="rect">
            <a:avLst/>
          </a:prstGeom>
        </p:spPr>
        <p:txBody>
          <a:bodyPr vert="horz" lIns="96592" tIns="48295" rIns="96592" bIns="48295"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592" tIns="48295" rIns="96592" bIns="48295"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fr-FR"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Arial" pitchFamily="34" charset="0"/>
                <a:ea typeface="ヒラギノ角ゴ Pro W3" charset="-128"/>
              </a:defRPr>
            </a:lvl1pPr>
            <a:lvl2pPr marL="769822" indent="-296087">
              <a:defRPr sz="2500">
                <a:solidFill>
                  <a:schemeClr val="tx1"/>
                </a:solidFill>
                <a:latin typeface="Arial" pitchFamily="34" charset="0"/>
                <a:ea typeface="ヒラギノ角ゴ Pro W3" charset="-128"/>
              </a:defRPr>
            </a:lvl2pPr>
            <a:lvl3pPr marL="1184342" indent="-236868">
              <a:defRPr sz="2500">
                <a:solidFill>
                  <a:schemeClr val="tx1"/>
                </a:solidFill>
                <a:latin typeface="Arial" pitchFamily="34" charset="0"/>
                <a:ea typeface="ヒラギノ角ゴ Pro W3" charset="-128"/>
              </a:defRPr>
            </a:lvl3pPr>
            <a:lvl4pPr marL="1658078" indent="-236868">
              <a:defRPr sz="2500">
                <a:solidFill>
                  <a:schemeClr val="tx1"/>
                </a:solidFill>
                <a:latin typeface="Arial" pitchFamily="34" charset="0"/>
                <a:ea typeface="ヒラギノ角ゴ Pro W3" charset="-128"/>
              </a:defRPr>
            </a:lvl4pPr>
            <a:lvl5pPr marL="2131815" indent="-236868">
              <a:defRPr sz="2500">
                <a:solidFill>
                  <a:schemeClr val="tx1"/>
                </a:solidFill>
                <a:latin typeface="Arial" pitchFamily="34" charset="0"/>
                <a:ea typeface="ヒラギノ角ゴ Pro W3" charset="-128"/>
              </a:defRPr>
            </a:lvl5pPr>
            <a:lvl6pPr marL="2605548" indent="-236868" eaLnBrk="0" fontAlgn="base" hangingPunct="0">
              <a:spcBef>
                <a:spcPct val="0"/>
              </a:spcBef>
              <a:spcAft>
                <a:spcPct val="0"/>
              </a:spcAft>
              <a:defRPr sz="2500">
                <a:solidFill>
                  <a:schemeClr val="tx1"/>
                </a:solidFill>
                <a:latin typeface="Arial" pitchFamily="34" charset="0"/>
                <a:ea typeface="ヒラギノ角ゴ Pro W3" charset="-128"/>
              </a:defRPr>
            </a:lvl6pPr>
            <a:lvl7pPr marL="3079289" indent="-236868" eaLnBrk="0" fontAlgn="base" hangingPunct="0">
              <a:spcBef>
                <a:spcPct val="0"/>
              </a:spcBef>
              <a:spcAft>
                <a:spcPct val="0"/>
              </a:spcAft>
              <a:defRPr sz="2500">
                <a:solidFill>
                  <a:schemeClr val="tx1"/>
                </a:solidFill>
                <a:latin typeface="Arial" pitchFamily="34" charset="0"/>
                <a:ea typeface="ヒラギノ角ゴ Pro W3" charset="-128"/>
              </a:defRPr>
            </a:lvl7pPr>
            <a:lvl8pPr marL="3553026" indent="-236868" eaLnBrk="0" fontAlgn="base" hangingPunct="0">
              <a:spcBef>
                <a:spcPct val="0"/>
              </a:spcBef>
              <a:spcAft>
                <a:spcPct val="0"/>
              </a:spcAft>
              <a:defRPr sz="2500">
                <a:solidFill>
                  <a:schemeClr val="tx1"/>
                </a:solidFill>
                <a:latin typeface="Arial" pitchFamily="34" charset="0"/>
                <a:ea typeface="ヒラギノ角ゴ Pro W3" charset="-128"/>
              </a:defRPr>
            </a:lvl8pPr>
            <a:lvl9pPr marL="4026761" indent="-236868" eaLnBrk="0" fontAlgn="base" hangingPunct="0">
              <a:spcBef>
                <a:spcPct val="0"/>
              </a:spcBef>
              <a:spcAft>
                <a:spcPct val="0"/>
              </a:spcAft>
              <a:defRPr sz="2500">
                <a:solidFill>
                  <a:schemeClr val="tx1"/>
                </a:solidFill>
                <a:latin typeface="Arial" pitchFamily="34" charset="0"/>
                <a:ea typeface="ヒラギノ角ゴ Pro W3" charset="-128"/>
              </a:defRPr>
            </a:lvl9pPr>
          </a:lstStyle>
          <a:p>
            <a:fld id="{80718CA6-A172-4DF8-95E5-D8ED80CBABD2}" type="slidenum">
              <a:rPr lang="fr-CA" altLang="fr-FR" sz="1100">
                <a:solidFill>
                  <a:prstClr val="black"/>
                </a:solidFill>
              </a:rPr>
              <a:pPr/>
              <a:t>1</a:t>
            </a:fld>
            <a:endParaRPr lang="fr-CA" altLang="fr-FR" sz="1100" dirty="0">
              <a:solidFill>
                <a:prstClr val="black"/>
              </a:solidFill>
            </a:endParaRPr>
          </a:p>
        </p:txBody>
      </p:sp>
    </p:spTree>
    <p:extLst>
      <p:ext uri="{BB962C8B-B14F-4D97-AF65-F5344CB8AC3E}">
        <p14:creationId xmlns:p14="http://schemas.microsoft.com/office/powerpoint/2010/main" val="2834976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Master" Target="../slideMasters/slideMaster3.xml"/><Relationship Id="rId4" Type="http://schemas.openxmlformats.org/officeDocument/2006/relationships/image" Target="../media/image14.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8.wmf"/><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19.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8"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68944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67712" y="5754254"/>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56874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28910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46190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769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545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1464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6" name="Footer Placeholder 5"/>
          <p:cNvSpPr>
            <a:spLocks noGrp="1"/>
          </p:cNvSpPr>
          <p:nvPr>
            <p:ph type="ftr" sz="quarter" idx="15"/>
          </p:nvPr>
        </p:nvSpPr>
        <p:spPr/>
        <p:txBody>
          <a:bodyPr/>
          <a:lstStyle/>
          <a:p>
            <a:r>
              <a:rPr lang="en-GB" dirty="0"/>
              <a:t>Presentation title</a:t>
            </a:r>
          </a:p>
        </p:txBody>
      </p:sp>
    </p:spTree>
    <p:extLst>
      <p:ext uri="{BB962C8B-B14F-4D97-AF65-F5344CB8AC3E}">
        <p14:creationId xmlns:p14="http://schemas.microsoft.com/office/powerpoint/2010/main" val="1875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dirty="0"/>
              <a:t>1 January 2014</a:t>
            </a:r>
          </a:p>
        </p:txBody>
      </p:sp>
      <p:sp>
        <p:nvSpPr>
          <p:cNvPr id="7" name="Footer Placeholder 6"/>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261562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04483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a:t>1 January 2014</a:t>
            </a:r>
          </a:p>
        </p:txBody>
      </p:sp>
      <p:sp>
        <p:nvSpPr>
          <p:cNvPr id="7" name="Footer Placeholder 6"/>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930806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66112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a:t>Click to edit Master subtitle style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563151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817397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a:t>1 January 2014</a:t>
            </a:r>
          </a:p>
        </p:txBody>
      </p:sp>
      <p:sp>
        <p:nvSpPr>
          <p:cNvPr id="6" name="Footer Placeholder 5"/>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a:t>1 January 2014</a:t>
            </a:r>
          </a:p>
        </p:txBody>
      </p:sp>
      <p:sp>
        <p:nvSpPr>
          <p:cNvPr id="4" name="Footer Placeholder 3"/>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045454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67712" y="5751576"/>
            <a:ext cx="989153"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a:t>1 January 2014</a:t>
            </a:r>
          </a:p>
        </p:txBody>
      </p:sp>
      <p:sp>
        <p:nvSpPr>
          <p:cNvPr id="5" name="Footer Placeholder 4"/>
          <p:cNvSpPr>
            <a:spLocks noGrp="1"/>
          </p:cNvSpPr>
          <p:nvPr>
            <p:ph type="ftr" sz="quarter" idx="11"/>
          </p:nvPr>
        </p:nvSpPr>
        <p:spPr/>
        <p:txBody>
          <a:bodyPr/>
          <a:lstStyle/>
          <a:p>
            <a:r>
              <a:rPr lang="en-GB" dirty="0"/>
              <a:t>Presentation title</a:t>
            </a:r>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a:t>1 January 2014</a:t>
            </a:r>
          </a:p>
        </p:txBody>
      </p:sp>
      <p:sp>
        <p:nvSpPr>
          <p:cNvPr id="4" name="Footer Placeholder 3"/>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05096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a:t>1 January 2014</a:t>
            </a:r>
          </a:p>
        </p:txBody>
      </p:sp>
      <p:sp>
        <p:nvSpPr>
          <p:cNvPr id="6" name="Footer Placeholder 5"/>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dirty="0"/>
              <a:t>1 January 2014</a:t>
            </a:r>
          </a:p>
        </p:txBody>
      </p:sp>
      <p:sp>
        <p:nvSpPr>
          <p:cNvPr id="13" name="Footer Placeholder 12"/>
          <p:cNvSpPr>
            <a:spLocks noGrp="1"/>
          </p:cNvSpPr>
          <p:nvPr>
            <p:ph type="ftr" sz="quarter" idx="15"/>
          </p:nvPr>
        </p:nvSpPr>
        <p:spPr/>
        <p:txBody>
          <a:bodyPr/>
          <a:lstStyle/>
          <a:p>
            <a:r>
              <a:rPr lang="en-GB" dirty="0"/>
              <a:t>Presentation title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a:t>1 January 2014</a:t>
            </a:r>
          </a:p>
        </p:txBody>
      </p:sp>
      <p:sp>
        <p:nvSpPr>
          <p:cNvPr id="4" name="Footer Placeholder 3"/>
          <p:cNvSpPr>
            <a:spLocks noGrp="1"/>
          </p:cNvSpPr>
          <p:nvPr>
            <p:ph type="ftr" sz="quarter" idx="13"/>
          </p:nvPr>
        </p:nvSpPr>
        <p:spPr/>
        <p:txBody>
          <a:bodyPr/>
          <a:lstStyle/>
          <a:p>
            <a:r>
              <a:rPr lang="en-GB" dirty="0"/>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872817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a:t>1 January 2014</a:t>
            </a:r>
          </a:p>
        </p:txBody>
      </p:sp>
      <p:sp>
        <p:nvSpPr>
          <p:cNvPr id="3" name="Footer Placeholder 2"/>
          <p:cNvSpPr>
            <a:spLocks noGrp="1"/>
          </p:cNvSpPr>
          <p:nvPr>
            <p:ph type="ftr" sz="quarter" idx="11"/>
          </p:nvPr>
        </p:nvSpPr>
        <p:spPr/>
        <p:txBody>
          <a:bodyPr/>
          <a:lstStyle/>
          <a:p>
            <a:r>
              <a:rPr lang="en-GB" dirty="0"/>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en-US" dirty="0"/>
              <a:t>1 January 2014</a:t>
            </a:r>
          </a:p>
        </p:txBody>
      </p:sp>
      <p:sp>
        <p:nvSpPr>
          <p:cNvPr id="9" name="Footer Placeholder 8"/>
          <p:cNvSpPr>
            <a:spLocks noGrp="1"/>
          </p:cNvSpPr>
          <p:nvPr>
            <p:ph type="ftr" sz="quarter" idx="11"/>
          </p:nvPr>
        </p:nvSpPr>
        <p:spPr/>
        <p:txBody>
          <a:bodyPr/>
          <a:lstStyle/>
          <a:p>
            <a:r>
              <a:rPr lang="en-GB" dirty="0"/>
              <a:t>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en-US" dirty="0"/>
              <a:t>1 January 2014</a:t>
            </a:r>
          </a:p>
        </p:txBody>
      </p:sp>
      <p:sp>
        <p:nvSpPr>
          <p:cNvPr id="12" name="Footer Placeholder 11"/>
          <p:cNvSpPr>
            <a:spLocks noGrp="1"/>
          </p:cNvSpPr>
          <p:nvPr>
            <p:ph type="ftr" sz="quarter" idx="15"/>
          </p:nvPr>
        </p:nvSpPr>
        <p:spPr/>
        <p:txBody>
          <a:bodyPr/>
          <a:lstStyle/>
          <a:p>
            <a:r>
              <a:rPr lang="en-GB" dirty="0"/>
              <a:t>Presentation title</a:t>
            </a: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6.w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1.w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18.w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dirty="0"/>
              <a:t>Presentation title</a:t>
            </a:r>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a:t>1 January 2014</a:t>
            </a:r>
          </a:p>
        </p:txBody>
      </p:sp>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84" r:id="rId2"/>
    <p:sldLayoutId id="2147483668" r:id="rId3"/>
    <p:sldLayoutId id="2147483748" r:id="rId4"/>
    <p:sldLayoutId id="2147483749" r:id="rId5"/>
    <p:sldLayoutId id="2147483669" r:id="rId6"/>
    <p:sldLayoutId id="2147483780" r:id="rId7"/>
    <p:sldLayoutId id="2147483670" r:id="rId8"/>
    <p:sldLayoutId id="2147483671" r:id="rId9"/>
    <p:sldLayoutId id="2147483672" r:id="rId10"/>
    <p:sldLayoutId id="2147483673" r:id="rId11"/>
    <p:sldLayoutId id="2147483674" r:id="rId12"/>
    <p:sldLayoutId id="2147483726" r:id="rId13"/>
    <p:sldLayoutId id="2147483677" r:id="rId14"/>
    <p:sldLayoutId id="2147483678" r:id="rId15"/>
    <p:sldLayoutId id="2147483679" r:id="rId16"/>
    <p:sldLayoutId id="2147483788"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85" r:id="rId5"/>
    <p:sldLayoutId id="2147483710" r:id="rId6"/>
    <p:sldLayoutId id="2147483750" r:id="rId7"/>
    <p:sldLayoutId id="2147483751" r:id="rId8"/>
    <p:sldLayoutId id="2147483711" r:id="rId9"/>
    <p:sldLayoutId id="2147483783"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786" r:id="rId5"/>
    <p:sldLayoutId id="2147483682" r:id="rId6"/>
    <p:sldLayoutId id="2147483752" r:id="rId7"/>
    <p:sldLayoutId id="2147483753" r:id="rId8"/>
    <p:sldLayoutId id="2147483683" r:id="rId9"/>
    <p:sldLayoutId id="2147483782"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a:t>Presentation title</a:t>
            </a:r>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a:t>1 January 2014</a:t>
            </a:r>
          </a:p>
        </p:txBody>
      </p: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787" r:id="rId5"/>
    <p:sldLayoutId id="2147483696" r:id="rId6"/>
    <p:sldLayoutId id="2147483754" r:id="rId7"/>
    <p:sldLayoutId id="2147483755" r:id="rId8"/>
    <p:sldLayoutId id="2147483697" r:id="rId9"/>
    <p:sldLayoutId id="2147483781" r:id="rId10"/>
    <p:sldLayoutId id="2147483698" r:id="rId11"/>
    <p:sldLayoutId id="2147483699" r:id="rId12"/>
    <p:sldLayoutId id="2147483700" r:id="rId13"/>
    <p:sldLayoutId id="2147483701" r:id="rId14"/>
    <p:sldLayoutId id="2147483702" r:id="rId15"/>
    <p:sldLayoutId id="2147483729" r:id="rId16"/>
    <p:sldLayoutId id="2147483705" r:id="rId17"/>
    <p:sldLayoutId id="2147483706" r:id="rId18"/>
    <p:sldLayoutId id="2147483707"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188678" y="1372699"/>
            <a:ext cx="5591907" cy="3011724"/>
          </a:xfrm>
        </p:spPr>
        <p:txBody>
          <a:bodyPr/>
          <a:lstStyle/>
          <a:p>
            <a:pPr algn="ctr" eaLnBrk="1" hangingPunct="1"/>
            <a:br>
              <a:rPr lang="en-US" altLang="fr-FR" dirty="0"/>
            </a:br>
            <a:r>
              <a:rPr lang="en-US" altLang="fr-FR" dirty="0"/>
              <a:t>Anglophone West School District (ASD-W) </a:t>
            </a:r>
            <a:br>
              <a:rPr lang="en-US" altLang="fr-FR" dirty="0"/>
            </a:br>
            <a:r>
              <a:rPr lang="en-US" altLang="fr-FR" i="1" dirty="0"/>
              <a:t>Multi-year infrastructure planning</a:t>
            </a:r>
            <a:br>
              <a:rPr lang="en-US" altLang="fr-FR" i="1" dirty="0"/>
            </a:br>
            <a:r>
              <a:rPr lang="en-US" altLang="fr-FR" sz="1500" i="1" dirty="0"/>
              <a:t> </a:t>
            </a:r>
            <a:br>
              <a:rPr lang="en-US" altLang="fr-FR" i="1" dirty="0"/>
            </a:br>
            <a:r>
              <a:rPr lang="en-US" altLang="fr-FR" dirty="0">
                <a:solidFill>
                  <a:srgbClr val="FCAC00"/>
                </a:solidFill>
              </a:rPr>
              <a:t> Carleton North Drawing Area (K to 12)</a:t>
            </a:r>
            <a:endParaRPr lang="en-US" altLang="fr-FR" b="0" i="1" dirty="0">
              <a:solidFill>
                <a:srgbClr val="FCAC00"/>
              </a:solidFill>
            </a:endParaRPr>
          </a:p>
        </p:txBody>
      </p:sp>
      <p:sp>
        <p:nvSpPr>
          <p:cNvPr id="12291" name="Rectangle 5"/>
          <p:cNvSpPr>
            <a:spLocks noGrp="1" noChangeArrowheads="1"/>
          </p:cNvSpPr>
          <p:nvPr>
            <p:ph type="subTitle" idx="1"/>
          </p:nvPr>
        </p:nvSpPr>
        <p:spPr>
          <a:xfrm>
            <a:off x="3455509" y="4361528"/>
            <a:ext cx="4901184" cy="645742"/>
          </a:xfrm>
        </p:spPr>
        <p:txBody>
          <a:bodyPr/>
          <a:lstStyle/>
          <a:p>
            <a:pPr eaLnBrk="1" hangingPunct="1">
              <a:buFontTx/>
              <a:buNone/>
            </a:pPr>
            <a:r>
              <a:rPr lang="en-US" altLang="fr-FR" sz="1600" dirty="0"/>
              <a:t>New Brunswick Department of Education </a:t>
            </a:r>
          </a:p>
          <a:p>
            <a:pPr eaLnBrk="1" hangingPunct="1">
              <a:buFontTx/>
              <a:buNone/>
            </a:pPr>
            <a:r>
              <a:rPr lang="en-US" altLang="fr-FR" sz="1600" dirty="0"/>
              <a:t>and Early Childhood Development (EECD)</a:t>
            </a:r>
          </a:p>
          <a:p>
            <a:pPr eaLnBrk="1" hangingPunct="1"/>
            <a:endParaRPr lang="en-US" altLang="fr-FR" sz="1600" dirty="0"/>
          </a:p>
          <a:p>
            <a:pPr eaLnBrk="1" hangingPunct="1"/>
            <a:r>
              <a:rPr lang="en-US" altLang="fr-FR" sz="1600" dirty="0"/>
              <a:t>11 April 2019</a:t>
            </a:r>
          </a:p>
          <a:p>
            <a:pPr eaLnBrk="1" hangingPunct="1"/>
            <a:r>
              <a:rPr lang="en-US" altLang="fr-FR" sz="1600" dirty="0"/>
              <a:t>Presentation</a:t>
            </a:r>
          </a:p>
          <a:p>
            <a:pPr eaLnBrk="1" hangingPunct="1"/>
            <a:endParaRPr lang="en-US" altLang="fr-FR" sz="1600" dirty="0"/>
          </a:p>
          <a:p>
            <a:pPr eaLnBrk="1" hangingPunct="1"/>
            <a:endParaRPr lang="en-US" altLang="fr-FR" sz="1600" dirty="0"/>
          </a:p>
          <a:p>
            <a:pPr eaLnBrk="1" hangingPunct="1">
              <a:buFontTx/>
              <a:buNone/>
            </a:pPr>
            <a:endParaRPr lang="en-US" altLang="fr-FR" sz="1600" dirty="0"/>
          </a:p>
        </p:txBody>
      </p:sp>
      <p:pic>
        <p:nvPicPr>
          <p:cNvPr id="2" name="Picture 2" descr="C:\Users\kevin.doucette\Desktop\Infrastructure Studies_2015\ASD-W_Leo Hayes\ASD W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97" y="214085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926587" cy="860400"/>
          </a:xfrm>
        </p:spPr>
        <p:txBody>
          <a:bodyPr/>
          <a:lstStyle/>
          <a:p>
            <a:r>
              <a:rPr lang="en-US" sz="2400" dirty="0"/>
              <a:t>Mapping 2016 Census data – Total enrolment for K-12 in the Carleton North catchment area is projected to continue downward based on census mapping and vital statistics</a:t>
            </a:r>
            <a:endParaRPr lang="en-CA" sz="2400" dirty="0"/>
          </a:p>
        </p:txBody>
      </p:sp>
      <p:sp>
        <p:nvSpPr>
          <p:cNvPr id="8" name="Content Placeholder 2"/>
          <p:cNvSpPr>
            <a:spLocks noGrp="1"/>
          </p:cNvSpPr>
          <p:nvPr>
            <p:ph idx="4294967295"/>
          </p:nvPr>
        </p:nvSpPr>
        <p:spPr>
          <a:xfrm>
            <a:off x="458212" y="5603589"/>
            <a:ext cx="8060959" cy="849148"/>
          </a:xfrm>
        </p:spPr>
        <p:txBody>
          <a:bodyPr/>
          <a:lstStyle/>
          <a:p>
            <a:pPr lvl="1">
              <a:spcBef>
                <a:spcPts val="300"/>
              </a:spcBef>
              <a:spcAft>
                <a:spcPts val="300"/>
              </a:spcAft>
            </a:pPr>
            <a:r>
              <a:rPr lang="en-US" sz="1200" dirty="0"/>
              <a:t>Note: The Census data quality reported by Statistics Canada of 3.4% to 4.5% for Carleton County (was rounded to +/-2.5%) and used to project the upper and lower limits in the enrolment projections.</a:t>
            </a:r>
          </a:p>
        </p:txBody>
      </p:sp>
      <p:sp>
        <p:nvSpPr>
          <p:cNvPr id="11" name="TextBox 10">
            <a:extLst>
              <a:ext uri="{FF2B5EF4-FFF2-40B4-BE49-F238E27FC236}">
                <a16:creationId xmlns:a16="http://schemas.microsoft.com/office/drawing/2014/main" id="{FD0174FE-97CA-4240-9882-FB1C2A488C02}"/>
              </a:ext>
            </a:extLst>
          </p:cNvPr>
          <p:cNvSpPr txBox="1"/>
          <p:nvPr/>
        </p:nvSpPr>
        <p:spPr>
          <a:xfrm>
            <a:off x="385156" y="6221905"/>
            <a:ext cx="7995363" cy="46166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Carleton, CT [County Census subdivision], New Brunswick and New Brunswick (table). Census Profile. 2016 Census. Statistics Canada Catalogue no. 98-316-X2016001. Ottawa. Released November 29, 2017,</a:t>
            </a:r>
            <a:r>
              <a:rPr lang="en-CA" sz="800" dirty="0">
                <a:solidFill>
                  <a:srgbClr val="000000"/>
                </a:solidFill>
              </a:rPr>
              <a:t> </a:t>
            </a:r>
            <a:r>
              <a:rPr lang="en-US" sz="800" dirty="0">
                <a:solidFill>
                  <a:srgbClr val="000000"/>
                </a:solidFill>
              </a:rPr>
              <a:t>Service New Brunswick, Vital Statistics, Table 2A: Vital Statistics by County of Residence,</a:t>
            </a:r>
          </a:p>
          <a:p>
            <a:pPr eaLnBrk="0" fontAlgn="base" hangingPunct="0">
              <a:spcBef>
                <a:spcPct val="0"/>
              </a:spcBef>
              <a:spcAft>
                <a:spcPct val="0"/>
              </a:spcAft>
            </a:pPr>
            <a:r>
              <a:rPr lang="en-US" sz="800" dirty="0">
                <a:solidFill>
                  <a:srgbClr val="000000"/>
                </a:solidFill>
              </a:rPr>
              <a:t>                      New Brunswick (1998-2017), Fredericton, NB, </a:t>
            </a:r>
            <a:r>
              <a:rPr lang="en-CA" sz="800" dirty="0">
                <a:solidFill>
                  <a:srgbClr val="000000"/>
                </a:solidFill>
              </a:rPr>
              <a:t>and ASD-W 2010-2018 enrolment data.</a:t>
            </a:r>
            <a:endParaRPr lang="fr-CA" sz="800" dirty="0">
              <a:solidFill>
                <a:srgbClr val="000000"/>
              </a:solidFill>
            </a:endParaRPr>
          </a:p>
        </p:txBody>
      </p:sp>
      <p:pic>
        <p:nvPicPr>
          <p:cNvPr id="2" name="Picture 1">
            <a:extLst>
              <a:ext uri="{FF2B5EF4-FFF2-40B4-BE49-F238E27FC236}">
                <a16:creationId xmlns:a16="http://schemas.microsoft.com/office/drawing/2014/main" id="{551E2AD6-6022-4991-BC26-9ADFA806125F}"/>
              </a:ext>
            </a:extLst>
          </p:cNvPr>
          <p:cNvPicPr>
            <a:picLocks noChangeAspect="1"/>
          </p:cNvPicPr>
          <p:nvPr/>
        </p:nvPicPr>
        <p:blipFill>
          <a:blip r:embed="rId2"/>
          <a:stretch>
            <a:fillRect/>
          </a:stretch>
        </p:blipFill>
        <p:spPr>
          <a:xfrm>
            <a:off x="1126229" y="1157813"/>
            <a:ext cx="6931399" cy="4360776"/>
          </a:xfrm>
          <a:prstGeom prst="rect">
            <a:avLst/>
          </a:prstGeom>
        </p:spPr>
      </p:pic>
    </p:spTree>
    <p:extLst>
      <p:ext uri="{BB962C8B-B14F-4D97-AF65-F5344CB8AC3E}">
        <p14:creationId xmlns:p14="http://schemas.microsoft.com/office/powerpoint/2010/main" val="186753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7413" y="97690"/>
            <a:ext cx="8798571" cy="860400"/>
          </a:xfrm>
        </p:spPr>
        <p:txBody>
          <a:bodyPr/>
          <a:lstStyle/>
          <a:p>
            <a:r>
              <a:rPr lang="en-US" sz="2400" dirty="0"/>
              <a:t>Scenarios 1, 2 and 5 which include a re-configuration and mid-life upgrade of Carleton North High School to 6-12 are deemed unviable due to high cost; would require a new 6-12 </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11" name="Content Placeholder 2">
            <a:extLst>
              <a:ext uri="{FF2B5EF4-FFF2-40B4-BE49-F238E27FC236}">
                <a16:creationId xmlns:a16="http://schemas.microsoft.com/office/drawing/2014/main" id="{F11A9822-F90A-4F80-91E5-33FBFE372070}"/>
              </a:ext>
            </a:extLst>
          </p:cNvPr>
          <p:cNvSpPr txBox="1">
            <a:spLocks/>
          </p:cNvSpPr>
          <p:nvPr/>
        </p:nvSpPr>
        <p:spPr>
          <a:xfrm>
            <a:off x="57619" y="4842833"/>
            <a:ext cx="9024235" cy="1406994"/>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pPr>
            <a:r>
              <a:rPr lang="en-US" sz="1100" dirty="0"/>
              <a:t>Although Carleton North High School was built for a larger capacity than current enrolments (681 in 2000 and 434 in 2018), there are not enough general classrooms to add the middle school program into the existing school based on the curriculum. Each of scenarios 1, 2 and 5 would require an addition to the school. Additionally, some of the vocational shop space may be converted into middle school space as well. </a:t>
            </a:r>
          </a:p>
          <a:p>
            <a:pPr>
              <a:spcBef>
                <a:spcPts val="300"/>
              </a:spcBef>
              <a:spcAft>
                <a:spcPts val="300"/>
              </a:spcAft>
            </a:pPr>
            <a:r>
              <a:rPr lang="en-US" sz="1100" dirty="0"/>
              <a:t>A building assessment performed for DTI estimated that option B mid-life upgrade for Carleton North High School including priority 1 – immediate repairs, priority 2 – repairs within the next 10 years with classroom refurbishment would be $27.0M*.</a:t>
            </a:r>
          </a:p>
          <a:p>
            <a:pPr>
              <a:spcBef>
                <a:spcPts val="300"/>
              </a:spcBef>
              <a:spcAft>
                <a:spcPts val="300"/>
              </a:spcAft>
            </a:pPr>
            <a:r>
              <a:rPr lang="en-US" sz="1100" dirty="0"/>
              <a:t>All three scenarios were deemed unviable with the re-configuration, as the estimated costs were more than 75% of the replacement cost for the same sized building area. Therefore, K-5 / 6-12 scenario would require two new schools.</a:t>
            </a:r>
          </a:p>
        </p:txBody>
      </p:sp>
      <p:pic>
        <p:nvPicPr>
          <p:cNvPr id="2" name="Picture 1">
            <a:extLst>
              <a:ext uri="{FF2B5EF4-FFF2-40B4-BE49-F238E27FC236}">
                <a16:creationId xmlns:a16="http://schemas.microsoft.com/office/drawing/2014/main" id="{1262E01A-09FC-4941-B1A7-3B1E25C376DB}"/>
              </a:ext>
            </a:extLst>
          </p:cNvPr>
          <p:cNvPicPr>
            <a:picLocks noChangeAspect="1"/>
          </p:cNvPicPr>
          <p:nvPr/>
        </p:nvPicPr>
        <p:blipFill>
          <a:blip r:embed="rId2"/>
          <a:stretch>
            <a:fillRect/>
          </a:stretch>
        </p:blipFill>
        <p:spPr>
          <a:xfrm>
            <a:off x="170450" y="1086812"/>
            <a:ext cx="8798571" cy="3729387"/>
          </a:xfrm>
          <a:prstGeom prst="rect">
            <a:avLst/>
          </a:prstGeom>
        </p:spPr>
      </p:pic>
    </p:spTree>
    <p:extLst>
      <p:ext uri="{BB962C8B-B14F-4D97-AF65-F5344CB8AC3E}">
        <p14:creationId xmlns:p14="http://schemas.microsoft.com/office/powerpoint/2010/main" val="60239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88437" y="97690"/>
            <a:ext cx="8798571" cy="860400"/>
          </a:xfrm>
        </p:spPr>
        <p:txBody>
          <a:bodyPr/>
          <a:lstStyle/>
          <a:p>
            <a:r>
              <a:rPr lang="en-US" sz="2400" dirty="0"/>
              <a:t>Scenarios 3, 4 and 6 which include a mid-life upgrade of Carleton North High School are deemed viable as they are   &lt; 75% of the replacement costs of the high school area </a:t>
            </a:r>
            <a:endParaRPr lang="en-CA" sz="2000" dirty="0"/>
          </a:p>
        </p:txBody>
      </p:sp>
      <p:sp>
        <p:nvSpPr>
          <p:cNvPr id="95" name="TextBox 94"/>
          <p:cNvSpPr txBox="1"/>
          <p:nvPr/>
        </p:nvSpPr>
        <p:spPr>
          <a:xfrm rot="3253816">
            <a:off x="4684029" y="1748359"/>
            <a:ext cx="126654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b="1" dirty="0">
                <a:solidFill>
                  <a:schemeClr val="tx2"/>
                </a:solidFill>
              </a:rPr>
              <a:t>Main Street </a:t>
            </a:r>
          </a:p>
        </p:txBody>
      </p:sp>
      <p:sp>
        <p:nvSpPr>
          <p:cNvPr id="10" name="TextBox 9"/>
          <p:cNvSpPr txBox="1"/>
          <p:nvPr/>
        </p:nvSpPr>
        <p:spPr>
          <a:xfrm>
            <a:off x="458178" y="6244638"/>
            <a:ext cx="7792204" cy="350865"/>
          </a:xfrm>
          <a:prstGeom prst="rect">
            <a:avLst/>
          </a:prstGeom>
          <a:noFill/>
        </p:spPr>
        <p:txBody>
          <a:bodyPr wrap="square" lIns="0" tIns="36576" rIns="0" bIns="0" rtlCol="0">
            <a:spAutoFit/>
          </a:bodyPr>
          <a:lstStyle/>
          <a:p>
            <a:pPr>
              <a:lnSpc>
                <a:spcPct val="85000"/>
              </a:lnSpc>
              <a:buClr>
                <a:schemeClr val="accent2"/>
              </a:buClr>
              <a:buSzPct val="70000"/>
            </a:pPr>
            <a:r>
              <a:rPr lang="en-CA" sz="800" dirty="0"/>
              <a:t>*Note: Class "D" estimate (± 30%) based on the EECD Planning Guidelines for Educational Facilities, as an estimate for this report only. Estimates will be adjusted when EECD Infrastructure and the project team establish the actual space allocation.</a:t>
            </a:r>
          </a:p>
          <a:p>
            <a:pPr>
              <a:lnSpc>
                <a:spcPct val="85000"/>
              </a:lnSpc>
              <a:spcAft>
                <a:spcPts val="600"/>
              </a:spcAft>
              <a:buClr>
                <a:schemeClr val="accent2"/>
              </a:buClr>
              <a:buSzPct val="70000"/>
            </a:pPr>
            <a:r>
              <a:rPr lang="en-CA" sz="800" dirty="0"/>
              <a:t> </a:t>
            </a:r>
          </a:p>
        </p:txBody>
      </p:sp>
      <p:sp>
        <p:nvSpPr>
          <p:cNvPr id="11" name="Content Placeholder 2">
            <a:extLst>
              <a:ext uri="{FF2B5EF4-FFF2-40B4-BE49-F238E27FC236}">
                <a16:creationId xmlns:a16="http://schemas.microsoft.com/office/drawing/2014/main" id="{F11A9822-F90A-4F80-91E5-33FBFE372070}"/>
              </a:ext>
            </a:extLst>
          </p:cNvPr>
          <p:cNvSpPr txBox="1">
            <a:spLocks/>
          </p:cNvSpPr>
          <p:nvPr/>
        </p:nvSpPr>
        <p:spPr>
          <a:xfrm>
            <a:off x="119765" y="4612005"/>
            <a:ext cx="8896219" cy="1628944"/>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pPr>
            <a:r>
              <a:rPr lang="en-CA" sz="1100" dirty="0"/>
              <a:t>Scenarios 3, 4, and 6 keep Carleton North classified as high school (9-12). There is a possibility that general classrooms could be closed/removed from the school during a mid-life upgrade in order to match the classroom specifications of the EECD Planning Guidelines. The reduction would depend on if and when a mid-life upgrade is scheduled.</a:t>
            </a:r>
            <a:endParaRPr lang="en-US" sz="1100" dirty="0"/>
          </a:p>
          <a:p>
            <a:pPr>
              <a:spcBef>
                <a:spcPts val="0"/>
              </a:spcBef>
              <a:spcAft>
                <a:spcPts val="300"/>
              </a:spcAft>
            </a:pPr>
            <a:r>
              <a:rPr lang="en-US" sz="1100" dirty="0"/>
              <a:t>One community group has made a presentation in 2018 to the DEC requesting a new K-8 school be constructed next to Carleton North High School to develop a shared learning campus. (Centreville and Bath were not included in this group).</a:t>
            </a:r>
          </a:p>
          <a:p>
            <a:pPr>
              <a:spcBef>
                <a:spcPts val="0"/>
              </a:spcBef>
              <a:spcAft>
                <a:spcPts val="300"/>
              </a:spcAft>
            </a:pPr>
            <a:r>
              <a:rPr lang="en-US" sz="1100" dirty="0"/>
              <a:t>A building assessment performed for DTI estimated that option A mid-life upgrade for Carleton North High School including priority 1 – immediate repairs, priority 2 – repairs within the next 10 years with some classroom demolition would be $24.0M*.</a:t>
            </a:r>
          </a:p>
          <a:p>
            <a:pPr>
              <a:spcBef>
                <a:spcPts val="0"/>
              </a:spcBef>
              <a:spcAft>
                <a:spcPts val="300"/>
              </a:spcAft>
            </a:pPr>
            <a:r>
              <a:rPr lang="en-US" sz="1100" dirty="0"/>
              <a:t>All three scenarios were deemed viable with a mid-life upgrade, as the estimated costs were less than 75% of the replacement cost for the same sized building area.</a:t>
            </a:r>
          </a:p>
        </p:txBody>
      </p:sp>
      <p:pic>
        <p:nvPicPr>
          <p:cNvPr id="2" name="Picture 1">
            <a:extLst>
              <a:ext uri="{FF2B5EF4-FFF2-40B4-BE49-F238E27FC236}">
                <a16:creationId xmlns:a16="http://schemas.microsoft.com/office/drawing/2014/main" id="{A5355877-659A-452A-BA75-FC2DA67A2D2E}"/>
              </a:ext>
            </a:extLst>
          </p:cNvPr>
          <p:cNvPicPr>
            <a:picLocks noChangeAspect="1"/>
          </p:cNvPicPr>
          <p:nvPr/>
        </p:nvPicPr>
        <p:blipFill>
          <a:blip r:embed="rId2"/>
          <a:stretch>
            <a:fillRect/>
          </a:stretch>
        </p:blipFill>
        <p:spPr>
          <a:xfrm>
            <a:off x="217413" y="1113290"/>
            <a:ext cx="8740150" cy="3475882"/>
          </a:xfrm>
          <a:prstGeom prst="rect">
            <a:avLst/>
          </a:prstGeom>
        </p:spPr>
      </p:pic>
    </p:spTree>
    <p:extLst>
      <p:ext uri="{BB962C8B-B14F-4D97-AF65-F5344CB8AC3E}">
        <p14:creationId xmlns:p14="http://schemas.microsoft.com/office/powerpoint/2010/main" val="108754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82505" y="322730"/>
            <a:ext cx="5165543" cy="6364940"/>
          </a:xfrm>
          <a:prstGeom prst="rect">
            <a:avLst/>
          </a:prstGeom>
        </p:spPr>
        <p:txBody>
          <a:bodyPr lIns="0" tIns="0" rIns="0" bIns="0"/>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Font typeface="Arial" pitchFamily="34" charset="0"/>
              <a:buNone/>
            </a:pPr>
            <a:r>
              <a:rPr lang="en-CA" sz="1200" dirty="0">
                <a:solidFill>
                  <a:srgbClr val="646464"/>
                </a:solidFill>
                <a:latin typeface="Arial"/>
              </a:rPr>
              <a:t>EY | Assurance | Tax | Transactions | Advisory</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About EY</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 refers to the global organization, and may refer to one or more, of the member firms of Ernst &amp; Young Global Limited, each of which is a separate legal entity. Ernst &amp; Young Global Limited, a UK company limited by guarantee, does not provide services to clients. </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For more information about our organization, please visit ey.com.</a:t>
            </a:r>
          </a:p>
          <a:p>
            <a:pPr marL="0" indent="0">
              <a:buClr>
                <a:srgbClr val="FFE600"/>
              </a:buClr>
              <a:buFont typeface="Arial" pitchFamily="34" charset="0"/>
              <a:buNone/>
            </a:pPr>
            <a:br>
              <a:rPr lang="en-CA" sz="1200" dirty="0">
                <a:solidFill>
                  <a:srgbClr val="646464"/>
                </a:solidFill>
                <a:latin typeface="Arial"/>
              </a:rPr>
            </a:b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 2019 Ernst &amp; Young LLP. All Rights Reserved.</a:t>
            </a:r>
          </a:p>
          <a:p>
            <a:pPr marL="0" indent="0">
              <a:buClr>
                <a:srgbClr val="FFE600"/>
              </a:buClr>
              <a:buFont typeface="Arial" pitchFamily="34" charset="0"/>
              <a:buNone/>
            </a:pPr>
            <a:r>
              <a:rPr lang="en-CA" sz="1200" dirty="0">
                <a:solidFill>
                  <a:srgbClr val="646464"/>
                </a:solidFill>
                <a:latin typeface="Arial"/>
              </a:rPr>
              <a:t>A member firm of Ernst &amp; Young Global Limited.</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050" dirty="0">
                <a:solidFill>
                  <a:srgbClr val="646464"/>
                </a:solidFill>
                <a:latin typeface="Arial"/>
              </a:rPr>
              <a:t>This publication contains information in summary form, current as of the date of publication, and is intended for general guidance only. It should not be regarded as comprehensive or a substitute for professional advice. Before taking any particular course of action, contact Ernst &amp; Young or another professional advisor to discuss these matters in the context of your particular circumstances. We accept no responsibility for any loss or damage occasioned by your reliance on information contained in this publication.</a:t>
            </a:r>
          </a:p>
          <a:p>
            <a:pPr marL="0" indent="0">
              <a:buClr>
                <a:srgbClr val="FFE600"/>
              </a:buClr>
              <a:buFont typeface="Arial" pitchFamily="34" charset="0"/>
              <a:buNone/>
            </a:pPr>
            <a:endParaRPr lang="en-CA" sz="1200" dirty="0">
              <a:solidFill>
                <a:srgbClr val="646464"/>
              </a:solidFill>
              <a:latin typeface="Arial"/>
            </a:endParaRPr>
          </a:p>
          <a:p>
            <a:pPr marL="0" indent="0">
              <a:buClr>
                <a:srgbClr val="FFE600"/>
              </a:buClr>
              <a:buFont typeface="Arial" pitchFamily="34" charset="0"/>
              <a:buNone/>
            </a:pPr>
            <a:r>
              <a:rPr lang="en-CA" sz="1200" dirty="0">
                <a:solidFill>
                  <a:srgbClr val="646464"/>
                </a:solidFill>
                <a:latin typeface="Arial"/>
              </a:rPr>
              <a:t>ey.com/ca/private</a:t>
            </a:r>
          </a:p>
          <a:p>
            <a:pPr marL="0" indent="0">
              <a:buClr>
                <a:srgbClr val="FFE600"/>
              </a:buClr>
              <a:buFont typeface="Arial" pitchFamily="34" charset="0"/>
              <a:buNone/>
            </a:pPr>
            <a:endParaRPr lang="en-GB" sz="1200" dirty="0">
              <a:solidFill>
                <a:srgbClr val="646464"/>
              </a:solidFill>
              <a:latin typeface="Arial"/>
            </a:endParaRPr>
          </a:p>
        </p:txBody>
      </p:sp>
    </p:spTree>
    <p:extLst>
      <p:ext uri="{BB962C8B-B14F-4D97-AF65-F5344CB8AC3E}">
        <p14:creationId xmlns:p14="http://schemas.microsoft.com/office/powerpoint/2010/main" val="409288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05245" y="121345"/>
            <a:ext cx="86868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Scope – ASD-W has initiated a review of the six schools in the Carleton North drawing area to examine potential scenarios for long-term infrastructure planning</a:t>
            </a:r>
          </a:p>
        </p:txBody>
      </p:sp>
      <p:sp>
        <p:nvSpPr>
          <p:cNvPr id="7" name="Rounded Rectangle 6"/>
          <p:cNvSpPr/>
          <p:nvPr/>
        </p:nvSpPr>
        <p:spPr bwMode="auto">
          <a:xfrm>
            <a:off x="4882550" y="1097293"/>
            <a:ext cx="4209692" cy="5044644"/>
          </a:xfrm>
          <a:prstGeom prst="roundRect">
            <a:avLst>
              <a:gd name="adj" fmla="val 8542"/>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lgn="ctr" eaLnBrk="0" fontAlgn="base" hangingPunct="0">
              <a:lnSpc>
                <a:spcPct val="90000"/>
              </a:lnSpc>
              <a:spcBef>
                <a:spcPct val="20000"/>
              </a:spcBef>
              <a:spcAft>
                <a:spcPct val="0"/>
              </a:spcAft>
            </a:pPr>
            <a:r>
              <a:rPr lang="en-US" b="1" dirty="0">
                <a:solidFill>
                  <a:srgbClr val="464646"/>
                </a:solidFill>
                <a:cs typeface="ヒラギノ角ゴ Pro W3" charset="0"/>
              </a:rPr>
              <a:t>Carleton North Feed Schools</a:t>
            </a:r>
            <a:endParaRPr lang="en-US" sz="1600" dirty="0">
              <a:solidFill>
                <a:srgbClr val="646464"/>
              </a:solidFill>
              <a:cs typeface="ヒラギノ角ゴ Pro W3" charset="0"/>
            </a:endParaRPr>
          </a:p>
          <a:p>
            <a:pPr marL="0" lvl="1" eaLnBrk="0" fontAlgn="base" hangingPunct="0">
              <a:lnSpc>
                <a:spcPct val="90000"/>
              </a:lnSpc>
              <a:spcBef>
                <a:spcPts val="1000"/>
              </a:spcBef>
              <a:spcAft>
                <a:spcPts val="600"/>
              </a:spcAft>
            </a:pPr>
            <a:r>
              <a:rPr lang="en-US" sz="1600" dirty="0">
                <a:solidFill>
                  <a:srgbClr val="646464"/>
                </a:solidFill>
                <a:cs typeface="ヒラギノ角ゴ Pro W3" charset="0"/>
              </a:rPr>
              <a:t>Subject schools – year built</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Florenceville Elementary School (K to 5 – 1966)</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Florenceville Middle School (6 to 8 – 1955) Considered a small middle school (&lt; 300)</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Bristol Elementary School (K to 5 – 1966) Considered a small elementary school (&lt; 200)</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Centreville Community School (K to 8 – 1952) Considered a small mixed school (&lt; 300)</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Bath Community School (K to 8 – 1954) Considered a small mixed school (&lt; 300)</a:t>
            </a:r>
          </a:p>
          <a:p>
            <a:pPr marL="0" lvl="1" eaLnBrk="0" fontAlgn="base" hangingPunct="0">
              <a:lnSpc>
                <a:spcPct val="90000"/>
              </a:lnSpc>
              <a:spcBef>
                <a:spcPct val="20000"/>
              </a:spcBef>
              <a:spcAft>
                <a:spcPts val="600"/>
              </a:spcAft>
            </a:pPr>
            <a:r>
              <a:rPr lang="en-US" sz="1400" dirty="0">
                <a:solidFill>
                  <a:srgbClr val="646464"/>
                </a:solidFill>
                <a:cs typeface="ヒラギノ角ゴ Pro W3" charset="0"/>
              </a:rPr>
              <a:t>Carleton North High School (9 to 12 – 1977) Considered a small high school (&lt; 500)</a:t>
            </a:r>
          </a:p>
          <a:p>
            <a:pPr marL="0" lvl="1" eaLnBrk="0" fontAlgn="base" hangingPunct="0">
              <a:lnSpc>
                <a:spcPct val="90000"/>
              </a:lnSpc>
              <a:spcBef>
                <a:spcPct val="20000"/>
              </a:spcBef>
              <a:spcAft>
                <a:spcPct val="0"/>
              </a:spcAft>
            </a:pPr>
            <a:r>
              <a:rPr lang="en-US" sz="1400" dirty="0">
                <a:solidFill>
                  <a:srgbClr val="646464"/>
                </a:solidFill>
                <a:cs typeface="ヒラギノ角ゴ Pro W3" charset="0"/>
              </a:rPr>
              <a:t>Average age of the subject infrastructure:</a:t>
            </a:r>
          </a:p>
          <a:p>
            <a:pPr marL="0" lvl="1" algn="ctr" eaLnBrk="0" fontAlgn="base" hangingPunct="0">
              <a:lnSpc>
                <a:spcPct val="90000"/>
              </a:lnSpc>
              <a:spcBef>
                <a:spcPct val="20000"/>
              </a:spcBef>
              <a:spcAft>
                <a:spcPct val="0"/>
              </a:spcAft>
            </a:pPr>
            <a:r>
              <a:rPr lang="en-US" sz="1400" dirty="0">
                <a:solidFill>
                  <a:srgbClr val="646464"/>
                </a:solidFill>
                <a:cs typeface="ヒラギノ角ゴ Pro W3" charset="0"/>
              </a:rPr>
              <a:t>57 years</a:t>
            </a:r>
          </a:p>
        </p:txBody>
      </p:sp>
      <p:sp>
        <p:nvSpPr>
          <p:cNvPr id="10" name="TextBox 9"/>
          <p:cNvSpPr txBox="1"/>
          <p:nvPr/>
        </p:nvSpPr>
        <p:spPr>
          <a:xfrm>
            <a:off x="457200" y="6256143"/>
            <a:ext cx="6477000" cy="492443"/>
          </a:xfrm>
          <a:prstGeom prst="rect">
            <a:avLst/>
          </a:prstGeom>
          <a:noFill/>
        </p:spPr>
        <p:txBody>
          <a:bodyPr wrap="square" rtlCol="0">
            <a:spAutoFit/>
          </a:bodyPr>
          <a:lstStyle/>
          <a:p>
            <a:pPr eaLnBrk="0" fontAlgn="base" hangingPunct="0">
              <a:spcBef>
                <a:spcPct val="0"/>
              </a:spcBef>
              <a:spcAft>
                <a:spcPct val="0"/>
              </a:spcAft>
            </a:pPr>
            <a:r>
              <a:rPr lang="fr-CA" sz="800" dirty="0">
                <a:solidFill>
                  <a:srgbClr val="000000"/>
                </a:solidFill>
              </a:rPr>
              <a:t>Source: </a:t>
            </a:r>
            <a:r>
              <a:rPr lang="en-CA" sz="800" dirty="0">
                <a:solidFill>
                  <a:srgbClr val="000000"/>
                </a:solidFill>
              </a:rPr>
              <a:t> EECD sub-district map 2 for ASD-W, and 2018 EECD capital budget.</a:t>
            </a:r>
            <a:endParaRPr lang="fr-CA" sz="800" dirty="0">
              <a:solidFill>
                <a:srgbClr val="000000"/>
              </a:solidFill>
            </a:endParaRPr>
          </a:p>
          <a:p>
            <a:pPr eaLnBrk="0" fontAlgn="base" hangingPunct="0">
              <a:spcBef>
                <a:spcPct val="0"/>
              </a:spcBef>
              <a:spcAft>
                <a:spcPct val="0"/>
              </a:spcAft>
            </a:pPr>
            <a:endParaRPr lang="fr-CA" dirty="0">
              <a:solidFill>
                <a:srgbClr val="000000"/>
              </a:solidFill>
            </a:endParaRPr>
          </a:p>
        </p:txBody>
      </p:sp>
      <p:pic>
        <p:nvPicPr>
          <p:cNvPr id="2" name="Picture 1"/>
          <p:cNvPicPr>
            <a:picLocks noChangeAspect="1"/>
          </p:cNvPicPr>
          <p:nvPr/>
        </p:nvPicPr>
        <p:blipFill rotWithShape="1">
          <a:blip r:embed="rId2"/>
          <a:srcRect l="33584" t="32139" r="20001" b="14528"/>
          <a:stretch/>
        </p:blipFill>
        <p:spPr>
          <a:xfrm>
            <a:off x="107043" y="1111149"/>
            <a:ext cx="4671991" cy="3086608"/>
          </a:xfrm>
          <a:prstGeom prst="rect">
            <a:avLst/>
          </a:prstGeom>
          <a:ln>
            <a:solidFill>
              <a:schemeClr val="tx1"/>
            </a:solidFill>
          </a:ln>
        </p:spPr>
      </p:pic>
      <p:sp>
        <p:nvSpPr>
          <p:cNvPr id="3" name="TextBox 2"/>
          <p:cNvSpPr txBox="1"/>
          <p:nvPr/>
        </p:nvSpPr>
        <p:spPr>
          <a:xfrm>
            <a:off x="107043" y="4413649"/>
            <a:ext cx="4671991" cy="160351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chemeClr val="bg1"/>
                </a:solidFill>
                <a:cs typeface="Arial" pitchFamily="34" charset="0"/>
              </a:rPr>
              <a:t>Note: Bath Community School was formed from an amalgamation of     Bath Elementary School and Bath Middle School in 2015-16. The school was undergoing a $4.56M renovation in 2018 (excluding the demolition costs of the elementary school or any of the proposed future site work – currently under review).</a:t>
            </a:r>
          </a:p>
          <a:p>
            <a:pPr>
              <a:lnSpc>
                <a:spcPct val="85000"/>
              </a:lnSpc>
              <a:spcAft>
                <a:spcPts val="600"/>
              </a:spcAft>
              <a:buClr>
                <a:schemeClr val="accent2"/>
              </a:buClr>
              <a:buSzPct val="70000"/>
            </a:pPr>
            <a:r>
              <a:rPr lang="en-CA" sz="1200" dirty="0">
                <a:solidFill>
                  <a:schemeClr val="bg1"/>
                </a:solidFill>
                <a:cs typeface="Arial" pitchFamily="34" charset="0"/>
              </a:rPr>
              <a:t>Centreville Community School was initially built in 1952, and had a two-storey (4 classrooms) addition in 2003.</a:t>
            </a:r>
          </a:p>
          <a:p>
            <a:pPr>
              <a:lnSpc>
                <a:spcPct val="85000"/>
              </a:lnSpc>
              <a:spcAft>
                <a:spcPts val="600"/>
              </a:spcAft>
              <a:buClr>
                <a:schemeClr val="accent2"/>
              </a:buClr>
              <a:buSzPct val="70000"/>
            </a:pPr>
            <a:r>
              <a:rPr lang="en-CA" sz="1200" dirty="0">
                <a:solidFill>
                  <a:schemeClr val="bg1"/>
                </a:solidFill>
                <a:cs typeface="Arial" pitchFamily="34" charset="0"/>
              </a:rPr>
              <a:t>Five out of six schools in the study are considered small by EECD Planning standards based on their total enrolment.</a:t>
            </a:r>
          </a:p>
        </p:txBody>
      </p:sp>
      <p:sp>
        <p:nvSpPr>
          <p:cNvPr id="9" name="TextBox 8">
            <a:extLst>
              <a:ext uri="{FF2B5EF4-FFF2-40B4-BE49-F238E27FC236}">
                <a16:creationId xmlns:a16="http://schemas.microsoft.com/office/drawing/2014/main" id="{8E08620F-04ED-47E3-8AE3-4BA99CCB445A}"/>
              </a:ext>
            </a:extLst>
          </p:cNvPr>
          <p:cNvSpPr txBox="1"/>
          <p:nvPr/>
        </p:nvSpPr>
        <p:spPr>
          <a:xfrm>
            <a:off x="5027634" y="5261220"/>
            <a:ext cx="3919525" cy="6647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200" dirty="0">
                <a:solidFill>
                  <a:schemeClr val="bg1"/>
                </a:solidFill>
                <a:cs typeface="Arial" pitchFamily="34" charset="0"/>
              </a:rPr>
              <a:t>Note: Early French Immersion (EFI) entry point is at Florenceville Elementary School and the Late French Immersion (LFI) entry point is at Florenceville Middle School.</a:t>
            </a:r>
          </a:p>
        </p:txBody>
      </p:sp>
    </p:spTree>
    <p:extLst>
      <p:ext uri="{BB962C8B-B14F-4D97-AF65-F5344CB8AC3E}">
        <p14:creationId xmlns:p14="http://schemas.microsoft.com/office/powerpoint/2010/main" val="338550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six potential scenarios to be summarized for the infrastructure review (1/3)</a:t>
            </a:r>
          </a:p>
        </p:txBody>
      </p:sp>
      <p:sp>
        <p:nvSpPr>
          <p:cNvPr id="3" name="Rectangle 2"/>
          <p:cNvSpPr/>
          <p:nvPr/>
        </p:nvSpPr>
        <p:spPr>
          <a:xfrm>
            <a:off x="357102" y="1137287"/>
            <a:ext cx="8726513" cy="5052665"/>
          </a:xfrm>
          <a:prstGeom prst="rect">
            <a:avLst/>
          </a:prstGeom>
        </p:spPr>
        <p:txBody>
          <a:bodyPr wrap="square">
            <a:spAutoFit/>
          </a:bodyPr>
          <a:lstStyle/>
          <a:p>
            <a:pPr eaLnBrk="0" fontAlgn="base" hangingPunct="0">
              <a:spcBef>
                <a:spcPct val="0"/>
              </a:spcBef>
              <a:spcAft>
                <a:spcPts val="1000"/>
              </a:spcAft>
            </a:pPr>
            <a:r>
              <a:rPr lang="en-US" sz="1600" dirty="0">
                <a:solidFill>
                  <a:schemeClr val="bg1"/>
                </a:solidFill>
                <a:cs typeface="Arial" pitchFamily="34" charset="0"/>
              </a:rPr>
              <a:t>The following scenarios were included within the scope of the Carleton North drawing area infrastructure planning review. Each scenario was based on space requirements identified in the EECD Planning Guidelines for Educational Facilities, with enrolment projections for the schools developed by mapping 2016 Census data (Statistics Canada) to the school boundaries in order to determine future space requirements: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1:</a:t>
            </a:r>
            <a:r>
              <a:rPr lang="en-US" sz="1600" dirty="0">
                <a:solidFill>
                  <a:schemeClr val="bg1"/>
                </a:solidFill>
                <a:cs typeface="Arial" pitchFamily="34" charset="0"/>
              </a:rPr>
              <a:t> </a:t>
            </a:r>
            <a:r>
              <a:rPr lang="en-CA" sz="1600" dirty="0">
                <a:solidFill>
                  <a:schemeClr val="bg1"/>
                </a:solidFill>
                <a:cs typeface="Arial" pitchFamily="34" charset="0"/>
              </a:rPr>
              <a:t>Close Florenceville Elementary, Florenceville Middle School, and Bristol Elementary schools. Replace them with a new K-5 elementary school (321 combined student enrolment in 2017-18) and re-configure Carleton North High School to a 6-12 school. Determine what renovations/additions would be required based on the EECD Planning Guidelines for Educational Facilities (648 combined 6-12 student enrolment in 2017-18). Develop a Class “D” (± 30%) estimate for the construction costs of the new school/renovations.</a:t>
            </a:r>
            <a:endParaRPr lang="en-US" sz="1600" dirty="0">
              <a:solidFill>
                <a:schemeClr val="bg1"/>
              </a:solidFill>
              <a:cs typeface="Arial" pitchFamily="34" charset="0"/>
            </a:endParaRP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2:</a:t>
            </a:r>
            <a:r>
              <a:rPr lang="en-US" sz="1600" dirty="0">
                <a:solidFill>
                  <a:schemeClr val="bg1"/>
                </a:solidFill>
                <a:cs typeface="Arial" pitchFamily="34" charset="0"/>
              </a:rPr>
              <a:t> </a:t>
            </a:r>
            <a:r>
              <a:rPr lang="en-CA" sz="1600" dirty="0">
                <a:solidFill>
                  <a:schemeClr val="bg1"/>
                </a:solidFill>
                <a:cs typeface="Arial" pitchFamily="34" charset="0"/>
              </a:rPr>
              <a:t>Close Florenceville Elementary, Florenceville Middle School, Centreville Community School, and Bristol Elementary School. Replace them with a new K-5 elementary school (458 combined student enrolment in 2017-18) and re-configure Carleton North High School to a 6-12 school. Determine what renovations/additions would be required based on the EECD Planning Guidelines for Educational Facilities (696 combined 6-12 student enrolment in 2017-18). Develop a Class “D” (± 30%) estimate for the construction costs of the new school/renovations. </a:t>
            </a:r>
            <a:endParaRPr lang="en-US" sz="1600" dirty="0">
              <a:solidFill>
                <a:schemeClr val="bg1"/>
              </a:solidFill>
              <a:cs typeface="Arial" pitchFamily="34" charset="0"/>
            </a:endParaRPr>
          </a:p>
        </p:txBody>
      </p:sp>
      <p:sp>
        <p:nvSpPr>
          <p:cNvPr id="6" name="Rectangle 5">
            <a:extLst>
              <a:ext uri="{FF2B5EF4-FFF2-40B4-BE49-F238E27FC236}">
                <a16:creationId xmlns:a16="http://schemas.microsoft.com/office/drawing/2014/main" id="{D6EC9931-5196-4580-BD42-D7C22B10E6E5}"/>
              </a:ext>
            </a:extLst>
          </p:cNvPr>
          <p:cNvSpPr/>
          <p:nvPr/>
        </p:nvSpPr>
        <p:spPr>
          <a:xfrm>
            <a:off x="574323" y="6218170"/>
            <a:ext cx="7752931" cy="584775"/>
          </a:xfrm>
          <a:prstGeom prst="rect">
            <a:avLst/>
          </a:prstGeom>
        </p:spPr>
        <p:txBody>
          <a:bodyPr wrap="square">
            <a:spAutoFit/>
          </a:bodyPr>
          <a:lstStyle/>
          <a:p>
            <a:pPr marL="341313" eaLnBrk="0" fontAlgn="base" hangingPunct="0">
              <a:spcBef>
                <a:spcPct val="0"/>
              </a:spcBef>
              <a:spcAft>
                <a:spcPts val="1200"/>
              </a:spcAft>
            </a:pPr>
            <a:r>
              <a:rPr lang="en-CA" sz="800" dirty="0">
                <a:solidFill>
                  <a:schemeClr val="bg1"/>
                </a:solidFill>
                <a:cs typeface="Arial" pitchFamily="34" charset="0"/>
              </a:rPr>
              <a:t>Note: Construction estimates in the report are for planning purposes only to be used in scenario comparison. Actual costs can be wide-ranging depending on soft costs (design work, real estate costs, project management, etc.), size, topography, geotechnical engineering, and other existing conditions. Estimates are considered class “D” (± 30%) estimate for the construction costs of the new schools based on the space requirements identified in the EECD Planning Guidelines for Educational Facilities.</a:t>
            </a:r>
          </a:p>
        </p:txBody>
      </p:sp>
    </p:spTree>
    <p:extLst>
      <p:ext uri="{BB962C8B-B14F-4D97-AF65-F5344CB8AC3E}">
        <p14:creationId xmlns:p14="http://schemas.microsoft.com/office/powerpoint/2010/main" val="302006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six potential scenarios to be summarized for the infrastructure review (2/3)</a:t>
            </a:r>
          </a:p>
        </p:txBody>
      </p:sp>
      <p:sp>
        <p:nvSpPr>
          <p:cNvPr id="3" name="Rectangle 2"/>
          <p:cNvSpPr/>
          <p:nvPr/>
        </p:nvSpPr>
        <p:spPr>
          <a:xfrm>
            <a:off x="357102" y="1271513"/>
            <a:ext cx="8580069" cy="3693319"/>
          </a:xfrm>
          <a:prstGeom prst="rect">
            <a:avLst/>
          </a:prstGeom>
        </p:spPr>
        <p:txBody>
          <a:bodyPr wrap="square">
            <a:spAutoFit/>
          </a:bodyPr>
          <a:lstStyle/>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3:</a:t>
            </a:r>
            <a:r>
              <a:rPr lang="en-US" sz="1600" dirty="0">
                <a:solidFill>
                  <a:schemeClr val="bg1"/>
                </a:solidFill>
                <a:cs typeface="Arial" pitchFamily="34" charset="0"/>
              </a:rPr>
              <a:t> </a:t>
            </a:r>
            <a:r>
              <a:rPr lang="en-CA" sz="1600" dirty="0">
                <a:solidFill>
                  <a:schemeClr val="bg1"/>
                </a:solidFill>
                <a:cs typeface="Arial" pitchFamily="34" charset="0"/>
              </a:rPr>
              <a:t>Close Florenceville Elementary, Florenceville Middle School, and Bristol Elementary School. Replace them with a new K-8 school (528 combined student enrolment in 2017-18) and plan for mid-life upgrade of Carleton North High School based on the structural review recommendations (school remains 9-12 school with 441 students based on enrolment in 2017-18, with a potential of a school wing closure). Develop a Class “D” (± 30%) estimate for the construction costs of the new school/renovations.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4:</a:t>
            </a:r>
            <a:r>
              <a:rPr lang="en-US" sz="1600" dirty="0">
                <a:solidFill>
                  <a:schemeClr val="bg1"/>
                </a:solidFill>
                <a:cs typeface="Arial" pitchFamily="34" charset="0"/>
              </a:rPr>
              <a:t> </a:t>
            </a:r>
            <a:r>
              <a:rPr lang="en-CA" sz="1600" dirty="0">
                <a:solidFill>
                  <a:schemeClr val="bg1"/>
                </a:solidFill>
                <a:cs typeface="Arial" pitchFamily="34" charset="0"/>
              </a:rPr>
              <a:t>Close Florenceville Elementary, Florenceville Middle School, Centreville Community School, and Bristol Elementary School. Replace them with a new K-8 school (713 combined student enrolment in 2017-18) and plan for mid-life upgrade of Carleton North High School based on the structural review recommendations (school remains 9-12 school with 441 students based on enrolment in 2017-18, with a potential of a school wing closure). Develop a Class “D” (± 30%) estimate for the construction costs of the new school/renovations.</a:t>
            </a:r>
          </a:p>
        </p:txBody>
      </p:sp>
      <p:sp>
        <p:nvSpPr>
          <p:cNvPr id="6" name="Rectangle 5">
            <a:extLst>
              <a:ext uri="{FF2B5EF4-FFF2-40B4-BE49-F238E27FC236}">
                <a16:creationId xmlns:a16="http://schemas.microsoft.com/office/drawing/2014/main" id="{4BF2E0DE-DE7D-40F3-BC11-46014E929A90}"/>
              </a:ext>
            </a:extLst>
          </p:cNvPr>
          <p:cNvSpPr/>
          <p:nvPr/>
        </p:nvSpPr>
        <p:spPr>
          <a:xfrm>
            <a:off x="574323" y="6218170"/>
            <a:ext cx="7752931" cy="584775"/>
          </a:xfrm>
          <a:prstGeom prst="rect">
            <a:avLst/>
          </a:prstGeom>
        </p:spPr>
        <p:txBody>
          <a:bodyPr wrap="square">
            <a:spAutoFit/>
          </a:bodyPr>
          <a:lstStyle/>
          <a:p>
            <a:pPr marL="341313" eaLnBrk="0" fontAlgn="base" hangingPunct="0">
              <a:spcBef>
                <a:spcPct val="0"/>
              </a:spcBef>
              <a:spcAft>
                <a:spcPts val="1200"/>
              </a:spcAft>
            </a:pPr>
            <a:r>
              <a:rPr lang="en-CA" sz="800" dirty="0">
                <a:solidFill>
                  <a:schemeClr val="bg1"/>
                </a:solidFill>
                <a:cs typeface="Arial" pitchFamily="34" charset="0"/>
              </a:rPr>
              <a:t>Note: Construction estimates in the report are for planning purposes only to be used in scenario comparison. Actual costs can be wide-ranging depending on soft costs (design work, real estate costs, project management, etc.), size, topography, geotechnical engineering, and other existing conditions. Estimates are considered class “D” (± 30%) estimate for the construction costs of the new schools based on the space requirements identified in the EECD Planning Guidelines for Educational Facilities.</a:t>
            </a:r>
          </a:p>
        </p:txBody>
      </p:sp>
    </p:spTree>
    <p:extLst>
      <p:ext uri="{BB962C8B-B14F-4D97-AF65-F5344CB8AC3E}">
        <p14:creationId xmlns:p14="http://schemas.microsoft.com/office/powerpoint/2010/main" val="308997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8081"/>
            <a:ext cx="8562109" cy="860400"/>
          </a:xfrm>
        </p:spPr>
        <p:txBody>
          <a:bodyPr/>
          <a:lstStyle/>
          <a:p>
            <a:r>
              <a:rPr lang="en-US" sz="2400" dirty="0"/>
              <a:t>Scope – Consultations between the District and EY narrowed the scope to six potential scenarios to be summarized for the infrastructure review (3/3)</a:t>
            </a:r>
          </a:p>
        </p:txBody>
      </p:sp>
      <p:sp>
        <p:nvSpPr>
          <p:cNvPr id="3" name="Rectangle 2"/>
          <p:cNvSpPr/>
          <p:nvPr/>
        </p:nvSpPr>
        <p:spPr>
          <a:xfrm>
            <a:off x="288094" y="1069335"/>
            <a:ext cx="8662207" cy="5232202"/>
          </a:xfrm>
          <a:prstGeom prst="rect">
            <a:avLst/>
          </a:prstGeom>
        </p:spPr>
        <p:txBody>
          <a:bodyPr wrap="square">
            <a:spAutoFit/>
          </a:bodyPr>
          <a:lstStyle/>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5:</a:t>
            </a:r>
            <a:r>
              <a:rPr lang="en-US" sz="1600" dirty="0">
                <a:solidFill>
                  <a:schemeClr val="bg1"/>
                </a:solidFill>
                <a:cs typeface="Arial" pitchFamily="34" charset="0"/>
              </a:rPr>
              <a:t> </a:t>
            </a:r>
            <a:r>
              <a:rPr lang="en-CA" sz="1600" dirty="0">
                <a:solidFill>
                  <a:schemeClr val="bg1"/>
                </a:solidFill>
                <a:cs typeface="Arial" pitchFamily="34" charset="0"/>
              </a:rPr>
              <a:t>Close Florenceville Elementary, Florenceville Middle School, Centreville Community School, Bath Community School, and Bristol Elementary School. Replace them with a new K-5 elementary school (559 combined student enrolment in 2017-18) and re-configure Carleton North High School to a 6-12 school. Determine what renovations/additions would be required based on the EECD Planning Guidelines for Educational Facilities (768 combined 6-12 student enrolment in 2017-18). Develop a Class “D” (± 30%) estimate for the construction costs of the new school/renovations.</a:t>
            </a:r>
          </a:p>
          <a:p>
            <a:pPr marL="627063" indent="-285750" eaLnBrk="0" fontAlgn="base" hangingPunct="0">
              <a:spcBef>
                <a:spcPct val="0"/>
              </a:spcBef>
              <a:spcAft>
                <a:spcPts val="1200"/>
              </a:spcAft>
              <a:buFont typeface="Wingdings" panose="05000000000000000000" pitchFamily="2" charset="2"/>
              <a:buChar char="§"/>
            </a:pPr>
            <a:r>
              <a:rPr lang="en-US" sz="1600" b="1" u="sng" dirty="0">
                <a:solidFill>
                  <a:schemeClr val="bg1"/>
                </a:solidFill>
                <a:cs typeface="Arial" pitchFamily="34" charset="0"/>
              </a:rPr>
              <a:t>Scenario 6:</a:t>
            </a:r>
            <a:r>
              <a:rPr lang="en-US" sz="1600" dirty="0">
                <a:solidFill>
                  <a:schemeClr val="bg1"/>
                </a:solidFill>
                <a:cs typeface="Arial" pitchFamily="34" charset="0"/>
              </a:rPr>
              <a:t> </a:t>
            </a:r>
            <a:r>
              <a:rPr lang="en-CA" sz="1600" dirty="0">
                <a:solidFill>
                  <a:schemeClr val="bg1"/>
                </a:solidFill>
                <a:cs typeface="Arial" pitchFamily="34" charset="0"/>
              </a:rPr>
              <a:t>Close Florenceville Elementary, Florenceville Middle School, Centreville Community School, Bath Community School, and Bristol Elementary School. Replace them with two new K-8 schools (886 combined student enrolment in 2017-18 split between the two schools). Plan to have a mid-life upgrade of Carleton North High School based on the structural review recommendations (school remains 9-12 school with 441 students based on enrolment in 2017-18 with a potential of a school wing closure). Develop a Class “D” (± 30%) estimate for the construction costs of the new school/renovations. (</a:t>
            </a:r>
            <a:r>
              <a:rPr lang="en-CA" sz="1600" i="1" dirty="0">
                <a:solidFill>
                  <a:schemeClr val="bg1"/>
                </a:solidFill>
                <a:cs typeface="Arial" pitchFamily="34" charset="0"/>
              </a:rPr>
              <a:t>Note: upon review of enrolment projection numbers- Scenario 6 was changed to one new K-8 and a mid-life upgrade of Carleton North High School).</a:t>
            </a:r>
            <a:endParaRPr lang="en-CA" sz="1600" dirty="0">
              <a:solidFill>
                <a:schemeClr val="bg1"/>
              </a:solidFill>
              <a:cs typeface="Arial" pitchFamily="34" charset="0"/>
            </a:endParaRPr>
          </a:p>
          <a:p>
            <a:pPr marL="627063" indent="-285750" eaLnBrk="0" fontAlgn="base" hangingPunct="0">
              <a:spcBef>
                <a:spcPct val="0"/>
              </a:spcBef>
              <a:spcAft>
                <a:spcPts val="1200"/>
              </a:spcAft>
              <a:buFont typeface="Wingdings" panose="05000000000000000000" pitchFamily="2" charset="2"/>
              <a:buChar char="§"/>
            </a:pPr>
            <a:r>
              <a:rPr lang="en-CA" sz="1600" dirty="0">
                <a:solidFill>
                  <a:schemeClr val="bg1"/>
                </a:solidFill>
                <a:cs typeface="Arial" pitchFamily="34" charset="0"/>
              </a:rPr>
              <a:t>Determine the pros and cons of each scenario considering both pedagogical and fiscal requirements.</a:t>
            </a:r>
            <a:endParaRPr lang="en-CA" sz="1600" i="1" dirty="0">
              <a:solidFill>
                <a:schemeClr val="bg1"/>
              </a:solidFill>
              <a:cs typeface="Arial" pitchFamily="34" charset="0"/>
            </a:endParaRPr>
          </a:p>
          <a:p>
            <a:pPr marL="627063" indent="-285750" eaLnBrk="0" fontAlgn="base" hangingPunct="0">
              <a:spcBef>
                <a:spcPct val="0"/>
              </a:spcBef>
              <a:spcAft>
                <a:spcPts val="1200"/>
              </a:spcAft>
              <a:buFont typeface="Wingdings" panose="05000000000000000000" pitchFamily="2" charset="2"/>
              <a:buChar char="§"/>
            </a:pPr>
            <a:endParaRPr lang="en-US" sz="1600" dirty="0">
              <a:solidFill>
                <a:schemeClr val="bg1"/>
              </a:solidFill>
              <a:cs typeface="Arial" pitchFamily="34" charset="0"/>
            </a:endParaRPr>
          </a:p>
        </p:txBody>
      </p:sp>
      <p:sp>
        <p:nvSpPr>
          <p:cNvPr id="6" name="Rectangle 5">
            <a:extLst>
              <a:ext uri="{FF2B5EF4-FFF2-40B4-BE49-F238E27FC236}">
                <a16:creationId xmlns:a16="http://schemas.microsoft.com/office/drawing/2014/main" id="{942972CB-48DA-4260-AB7B-3962FD0E2BBA}"/>
              </a:ext>
            </a:extLst>
          </p:cNvPr>
          <p:cNvSpPr/>
          <p:nvPr/>
        </p:nvSpPr>
        <p:spPr>
          <a:xfrm>
            <a:off x="574323" y="6218170"/>
            <a:ext cx="7752931" cy="584775"/>
          </a:xfrm>
          <a:prstGeom prst="rect">
            <a:avLst/>
          </a:prstGeom>
        </p:spPr>
        <p:txBody>
          <a:bodyPr wrap="square">
            <a:spAutoFit/>
          </a:bodyPr>
          <a:lstStyle/>
          <a:p>
            <a:pPr marL="341313" eaLnBrk="0" fontAlgn="base" hangingPunct="0">
              <a:spcBef>
                <a:spcPct val="0"/>
              </a:spcBef>
              <a:spcAft>
                <a:spcPts val="1200"/>
              </a:spcAft>
            </a:pPr>
            <a:r>
              <a:rPr lang="en-CA" sz="800" dirty="0">
                <a:solidFill>
                  <a:schemeClr val="bg1"/>
                </a:solidFill>
                <a:cs typeface="Arial" pitchFamily="34" charset="0"/>
              </a:rPr>
              <a:t>Note: Construction estimates in the report are for planning purposes only to be used in scenario comparison. Actual costs can be wide-ranging depending on soft costs (design work, real estate costs, project management, etc.), size, topography, geotechnical engineering, and other existing conditions. Estimates are considered class “D” (± 30%) estimate for the construction costs of the new schools based on the space requirements identified in the EECD Planning Guidelines for Educational Facilities.</a:t>
            </a:r>
          </a:p>
        </p:txBody>
      </p:sp>
    </p:spTree>
    <p:extLst>
      <p:ext uri="{BB962C8B-B14F-4D97-AF65-F5344CB8AC3E}">
        <p14:creationId xmlns:p14="http://schemas.microsoft.com/office/powerpoint/2010/main" val="98257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D54405-3865-4D95-A85A-7EB5ED4BDBFF}"/>
              </a:ext>
            </a:extLst>
          </p:cNvPr>
          <p:cNvPicPr>
            <a:picLocks noChangeAspect="1"/>
          </p:cNvPicPr>
          <p:nvPr/>
        </p:nvPicPr>
        <p:blipFill rotWithShape="1">
          <a:blip r:embed="rId2">
            <a:extLst>
              <a:ext uri="{28A0092B-C50C-407E-A947-70E740481C1C}">
                <a14:useLocalDpi xmlns:a14="http://schemas.microsoft.com/office/drawing/2010/main" val="0"/>
              </a:ext>
            </a:extLst>
          </a:blip>
          <a:srcRect l="21671" t="7812" r="1089" b="4575"/>
          <a:stretch/>
        </p:blipFill>
        <p:spPr>
          <a:xfrm>
            <a:off x="526987" y="1115143"/>
            <a:ext cx="7861449" cy="5015864"/>
          </a:xfrm>
          <a:prstGeom prst="rect">
            <a:avLst/>
          </a:prstGeom>
        </p:spPr>
      </p:pic>
      <p:sp>
        <p:nvSpPr>
          <p:cNvPr id="5" name="Title 3"/>
          <p:cNvSpPr txBox="1">
            <a:spLocks/>
          </p:cNvSpPr>
          <p:nvPr/>
        </p:nvSpPr>
        <p:spPr>
          <a:xfrm>
            <a:off x="458178" y="227677"/>
            <a:ext cx="8851074"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r>
              <a:rPr lang="en-US" sz="2400" dirty="0"/>
              <a:t>Overview of feed schools in the Carleton North Catchment Area – Existing school boundaries </a:t>
            </a:r>
          </a:p>
        </p:txBody>
      </p:sp>
      <p:sp>
        <p:nvSpPr>
          <p:cNvPr id="19" name="Rectangle 18">
            <a:extLst>
              <a:ext uri="{FF2B5EF4-FFF2-40B4-BE49-F238E27FC236}">
                <a16:creationId xmlns:a16="http://schemas.microsoft.com/office/drawing/2014/main" id="{DB0DE755-68F0-443D-957A-6817E2542BB8}"/>
              </a:ext>
            </a:extLst>
          </p:cNvPr>
          <p:cNvSpPr/>
          <p:nvPr/>
        </p:nvSpPr>
        <p:spPr>
          <a:xfrm>
            <a:off x="6477295" y="5091129"/>
            <a:ext cx="1911141" cy="111641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spcAft>
                <a:spcPts val="300"/>
              </a:spcAft>
            </a:pPr>
            <a:r>
              <a:rPr lang="en-CA" sz="1000" dirty="0">
                <a:solidFill>
                  <a:schemeClr val="tx1"/>
                </a:solidFill>
              </a:rPr>
              <a:t>Bristol Elementary School</a:t>
            </a:r>
          </a:p>
          <a:p>
            <a:pPr>
              <a:spcAft>
                <a:spcPts val="300"/>
              </a:spcAft>
            </a:pPr>
            <a:r>
              <a:rPr lang="en-CA" sz="1000" dirty="0">
                <a:solidFill>
                  <a:schemeClr val="tx1"/>
                </a:solidFill>
              </a:rPr>
              <a:t>Florenceville Elementary School Florenceville Middle School</a:t>
            </a:r>
          </a:p>
          <a:p>
            <a:pPr>
              <a:spcAft>
                <a:spcPts val="300"/>
              </a:spcAft>
            </a:pPr>
            <a:r>
              <a:rPr lang="en-CA" sz="1000" dirty="0">
                <a:solidFill>
                  <a:schemeClr val="tx1"/>
                </a:solidFill>
              </a:rPr>
              <a:t>Carleton North High School</a:t>
            </a:r>
          </a:p>
          <a:p>
            <a:pPr>
              <a:spcAft>
                <a:spcPts val="300"/>
              </a:spcAft>
            </a:pPr>
            <a:r>
              <a:rPr lang="en-CA" sz="1000" dirty="0">
                <a:solidFill>
                  <a:schemeClr val="tx1"/>
                </a:solidFill>
              </a:rPr>
              <a:t>Centreville Community School</a:t>
            </a:r>
          </a:p>
          <a:p>
            <a:pPr>
              <a:spcAft>
                <a:spcPts val="300"/>
              </a:spcAft>
            </a:pPr>
            <a:r>
              <a:rPr lang="en-CA" sz="1000" dirty="0">
                <a:solidFill>
                  <a:schemeClr val="tx1"/>
                </a:solidFill>
              </a:rPr>
              <a:t>Bath Community School</a:t>
            </a:r>
          </a:p>
          <a:p>
            <a:pPr>
              <a:spcAft>
                <a:spcPts val="300"/>
              </a:spcAft>
            </a:pPr>
            <a:endParaRPr lang="en-CA" sz="1000" dirty="0">
              <a:solidFill>
                <a:schemeClr val="tx1"/>
              </a:solidFill>
            </a:endParaRPr>
          </a:p>
        </p:txBody>
      </p:sp>
      <p:sp>
        <p:nvSpPr>
          <p:cNvPr id="33" name="Rectangle 32">
            <a:extLst>
              <a:ext uri="{FF2B5EF4-FFF2-40B4-BE49-F238E27FC236}">
                <a16:creationId xmlns:a16="http://schemas.microsoft.com/office/drawing/2014/main" id="{6B8A8FD0-3D33-417B-8C03-AA238A8EE32D}"/>
              </a:ext>
            </a:extLst>
          </p:cNvPr>
          <p:cNvSpPr/>
          <p:nvPr/>
        </p:nvSpPr>
        <p:spPr>
          <a:xfrm rot="4247555">
            <a:off x="2221298" y="5420680"/>
            <a:ext cx="1422679" cy="2334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chemeClr val="tx1"/>
                </a:solidFill>
              </a:rPr>
              <a:t>Saint John River</a:t>
            </a:r>
          </a:p>
          <a:p>
            <a:pPr>
              <a:spcAft>
                <a:spcPts val="300"/>
              </a:spcAft>
            </a:pPr>
            <a:endParaRPr lang="en-CA" sz="1000" dirty="0">
              <a:solidFill>
                <a:schemeClr val="tx1"/>
              </a:solidFill>
            </a:endParaRPr>
          </a:p>
        </p:txBody>
      </p:sp>
      <p:sp>
        <p:nvSpPr>
          <p:cNvPr id="34" name="TextBox 33">
            <a:extLst>
              <a:ext uri="{FF2B5EF4-FFF2-40B4-BE49-F238E27FC236}">
                <a16:creationId xmlns:a16="http://schemas.microsoft.com/office/drawing/2014/main" id="{32318FD2-DE1E-45C8-84A4-8333560A0794}"/>
              </a:ext>
            </a:extLst>
          </p:cNvPr>
          <p:cNvSpPr txBox="1"/>
          <p:nvPr/>
        </p:nvSpPr>
        <p:spPr>
          <a:xfrm rot="20843008">
            <a:off x="1674115" y="1133110"/>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Carleton County Line</a:t>
            </a:r>
          </a:p>
        </p:txBody>
      </p:sp>
      <p:sp>
        <p:nvSpPr>
          <p:cNvPr id="32" name="TextBox 31">
            <a:extLst>
              <a:ext uri="{FF2B5EF4-FFF2-40B4-BE49-F238E27FC236}">
                <a16:creationId xmlns:a16="http://schemas.microsoft.com/office/drawing/2014/main" id="{C6F80C53-E590-4895-8CB0-4BE5A4F9C4CB}"/>
              </a:ext>
            </a:extLst>
          </p:cNvPr>
          <p:cNvSpPr txBox="1"/>
          <p:nvPr/>
        </p:nvSpPr>
        <p:spPr>
          <a:xfrm>
            <a:off x="458178" y="6223856"/>
            <a:ext cx="7930258" cy="160044"/>
          </a:xfrm>
          <a:prstGeom prst="rect">
            <a:avLst/>
          </a:prstGeom>
          <a:noFill/>
        </p:spPr>
        <p:txBody>
          <a:bodyPr wrap="square" lIns="0" tIns="36576" rIns="0" bIns="0" rtlCol="0">
            <a:spAutoFit/>
          </a:bodyPr>
          <a:lstStyle/>
          <a:p>
            <a:pPr eaLnBrk="0" fontAlgn="base" hangingPunct="0">
              <a:spcBef>
                <a:spcPct val="0"/>
              </a:spcBef>
              <a:spcAft>
                <a:spcPct val="0"/>
              </a:spcAft>
            </a:pPr>
            <a:r>
              <a:rPr lang="en-CA" sz="800" dirty="0">
                <a:solidFill>
                  <a:srgbClr val="000000"/>
                </a:solidFill>
              </a:rPr>
              <a:t>Source: ASD-W school transportation software - Busplanner.</a:t>
            </a:r>
            <a:r>
              <a:rPr lang="en-CA" sz="800" dirty="0"/>
              <a:t> </a:t>
            </a:r>
          </a:p>
        </p:txBody>
      </p:sp>
      <p:sp>
        <p:nvSpPr>
          <p:cNvPr id="49" name="Rectangle 48">
            <a:extLst>
              <a:ext uri="{FF2B5EF4-FFF2-40B4-BE49-F238E27FC236}">
                <a16:creationId xmlns:a16="http://schemas.microsoft.com/office/drawing/2014/main" id="{D31EF023-AC2A-4420-840B-CCE6D34BD014}"/>
              </a:ext>
            </a:extLst>
          </p:cNvPr>
          <p:cNvSpPr/>
          <p:nvPr/>
        </p:nvSpPr>
        <p:spPr>
          <a:xfrm>
            <a:off x="630382" y="3922542"/>
            <a:ext cx="1422679" cy="3938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rgbClr val="660066"/>
                </a:solidFill>
              </a:rPr>
              <a:t>Centreville Community School Boundary</a:t>
            </a:r>
          </a:p>
          <a:p>
            <a:pPr>
              <a:spcAft>
                <a:spcPts val="300"/>
              </a:spcAft>
            </a:pPr>
            <a:endParaRPr lang="en-CA" sz="1000" dirty="0">
              <a:solidFill>
                <a:schemeClr val="tx1"/>
              </a:solidFill>
            </a:endParaRPr>
          </a:p>
        </p:txBody>
      </p:sp>
      <p:sp>
        <p:nvSpPr>
          <p:cNvPr id="52" name="TextBox 51">
            <a:extLst>
              <a:ext uri="{FF2B5EF4-FFF2-40B4-BE49-F238E27FC236}">
                <a16:creationId xmlns:a16="http://schemas.microsoft.com/office/drawing/2014/main" id="{B2270B1E-F26F-4F46-AA9B-5E8E65DF21F8}"/>
              </a:ext>
            </a:extLst>
          </p:cNvPr>
          <p:cNvSpPr txBox="1"/>
          <p:nvPr/>
        </p:nvSpPr>
        <p:spPr>
          <a:xfrm>
            <a:off x="6262696" y="2456111"/>
            <a:ext cx="439330"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Juniper</a:t>
            </a:r>
          </a:p>
        </p:txBody>
      </p:sp>
      <p:sp>
        <p:nvSpPr>
          <p:cNvPr id="58" name="TextBox 57">
            <a:extLst>
              <a:ext uri="{FF2B5EF4-FFF2-40B4-BE49-F238E27FC236}">
                <a16:creationId xmlns:a16="http://schemas.microsoft.com/office/drawing/2014/main" id="{95233172-2E74-43E9-9459-88BF9C2DBC05}"/>
              </a:ext>
            </a:extLst>
          </p:cNvPr>
          <p:cNvSpPr txBox="1"/>
          <p:nvPr/>
        </p:nvSpPr>
        <p:spPr>
          <a:xfrm rot="5555061">
            <a:off x="61932" y="3117358"/>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United States Border</a:t>
            </a:r>
          </a:p>
        </p:txBody>
      </p:sp>
      <p:sp>
        <p:nvSpPr>
          <p:cNvPr id="12" name="Star: 5 Points 11">
            <a:extLst>
              <a:ext uri="{FF2B5EF4-FFF2-40B4-BE49-F238E27FC236}">
                <a16:creationId xmlns:a16="http://schemas.microsoft.com/office/drawing/2014/main" id="{E467B36E-7D70-4C7A-BB12-F8EC4541FA56}"/>
              </a:ext>
            </a:extLst>
          </p:cNvPr>
          <p:cNvSpPr/>
          <p:nvPr/>
        </p:nvSpPr>
        <p:spPr>
          <a:xfrm>
            <a:off x="6248739" y="5574263"/>
            <a:ext cx="164597" cy="128752"/>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0" name="Star: 5 Points 59">
            <a:extLst>
              <a:ext uri="{FF2B5EF4-FFF2-40B4-BE49-F238E27FC236}">
                <a16:creationId xmlns:a16="http://schemas.microsoft.com/office/drawing/2014/main" id="{599DDA90-3CE4-40F7-8892-55DB329D0AB0}"/>
              </a:ext>
            </a:extLst>
          </p:cNvPr>
          <p:cNvSpPr/>
          <p:nvPr/>
        </p:nvSpPr>
        <p:spPr>
          <a:xfrm>
            <a:off x="2627429" y="3354096"/>
            <a:ext cx="164597" cy="128752"/>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1" name="Star: 5 Points 60">
            <a:extLst>
              <a:ext uri="{FF2B5EF4-FFF2-40B4-BE49-F238E27FC236}">
                <a16:creationId xmlns:a16="http://schemas.microsoft.com/office/drawing/2014/main" id="{908ABF36-C33D-4D65-A5EF-09FBFE3D845F}"/>
              </a:ext>
            </a:extLst>
          </p:cNvPr>
          <p:cNvSpPr/>
          <p:nvPr/>
        </p:nvSpPr>
        <p:spPr>
          <a:xfrm>
            <a:off x="6262121" y="5195103"/>
            <a:ext cx="164597" cy="128752"/>
          </a:xfrm>
          <a:prstGeom prst="star5">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2" name="Star: 5 Points 61">
            <a:extLst>
              <a:ext uri="{FF2B5EF4-FFF2-40B4-BE49-F238E27FC236}">
                <a16:creationId xmlns:a16="http://schemas.microsoft.com/office/drawing/2014/main" id="{41F94E8E-C6D1-4629-91FA-D2402A9757A0}"/>
              </a:ext>
            </a:extLst>
          </p:cNvPr>
          <p:cNvSpPr/>
          <p:nvPr/>
        </p:nvSpPr>
        <p:spPr>
          <a:xfrm>
            <a:off x="2256125" y="3938828"/>
            <a:ext cx="164597" cy="128752"/>
          </a:xfrm>
          <a:prstGeom prst="star5">
            <a:avLst/>
          </a:prstGeom>
          <a:solidFill>
            <a:srgbClr val="0070C0"/>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3" name="Star: 5 Points 62">
            <a:extLst>
              <a:ext uri="{FF2B5EF4-FFF2-40B4-BE49-F238E27FC236}">
                <a16:creationId xmlns:a16="http://schemas.microsoft.com/office/drawing/2014/main" id="{4C5EA9B1-F175-49DB-9A0A-7F0922E6AAB9}"/>
              </a:ext>
            </a:extLst>
          </p:cNvPr>
          <p:cNvSpPr/>
          <p:nvPr/>
        </p:nvSpPr>
        <p:spPr>
          <a:xfrm>
            <a:off x="6262696" y="5011159"/>
            <a:ext cx="164597" cy="128752"/>
          </a:xfrm>
          <a:prstGeom prst="star5">
            <a:avLst/>
          </a:prstGeom>
          <a:solidFill>
            <a:srgbClr val="FF00FF"/>
          </a:solidFill>
          <a:ln w="95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4" name="Star: 5 Points 63">
            <a:extLst>
              <a:ext uri="{FF2B5EF4-FFF2-40B4-BE49-F238E27FC236}">
                <a16:creationId xmlns:a16="http://schemas.microsoft.com/office/drawing/2014/main" id="{7A85C330-2312-44CB-9216-F66742A3D183}"/>
              </a:ext>
            </a:extLst>
          </p:cNvPr>
          <p:cNvSpPr/>
          <p:nvPr/>
        </p:nvSpPr>
        <p:spPr>
          <a:xfrm>
            <a:off x="2692290" y="3232643"/>
            <a:ext cx="164597" cy="128752"/>
          </a:xfrm>
          <a:prstGeom prst="star5">
            <a:avLst/>
          </a:prstGeom>
          <a:solidFill>
            <a:srgbClr val="FF00FF"/>
          </a:solidFill>
          <a:ln w="95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5" name="Star: 5 Points 64">
            <a:extLst>
              <a:ext uri="{FF2B5EF4-FFF2-40B4-BE49-F238E27FC236}">
                <a16:creationId xmlns:a16="http://schemas.microsoft.com/office/drawing/2014/main" id="{F1A93732-8423-4DED-A7EB-5713F10CAA42}"/>
              </a:ext>
            </a:extLst>
          </p:cNvPr>
          <p:cNvSpPr/>
          <p:nvPr/>
        </p:nvSpPr>
        <p:spPr>
          <a:xfrm>
            <a:off x="6248739" y="5390319"/>
            <a:ext cx="164597" cy="128752"/>
          </a:xfrm>
          <a:prstGeom prst="star5">
            <a:avLst/>
          </a:prstGeom>
          <a:solidFill>
            <a:srgbClr val="FF9933"/>
          </a:solidFill>
          <a:ln w="9525">
            <a:solidFill>
              <a:srgbClr val="FF85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6" name="Star: 5 Points 65">
            <a:extLst>
              <a:ext uri="{FF2B5EF4-FFF2-40B4-BE49-F238E27FC236}">
                <a16:creationId xmlns:a16="http://schemas.microsoft.com/office/drawing/2014/main" id="{364CBD44-F87B-4F9C-B647-D0CF9453D7D5}"/>
              </a:ext>
            </a:extLst>
          </p:cNvPr>
          <p:cNvSpPr/>
          <p:nvPr/>
        </p:nvSpPr>
        <p:spPr>
          <a:xfrm>
            <a:off x="2271425" y="3615963"/>
            <a:ext cx="164597" cy="128752"/>
          </a:xfrm>
          <a:prstGeom prst="star5">
            <a:avLst/>
          </a:prstGeom>
          <a:solidFill>
            <a:srgbClr val="FF9933"/>
          </a:solidFill>
          <a:ln w="9525">
            <a:solidFill>
              <a:srgbClr val="FF85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72" name="TextBox 71">
            <a:extLst>
              <a:ext uri="{FF2B5EF4-FFF2-40B4-BE49-F238E27FC236}">
                <a16:creationId xmlns:a16="http://schemas.microsoft.com/office/drawing/2014/main" id="{93431E32-1327-45DC-9E03-6F33DCDB90DF}"/>
              </a:ext>
            </a:extLst>
          </p:cNvPr>
          <p:cNvSpPr txBox="1"/>
          <p:nvPr/>
        </p:nvSpPr>
        <p:spPr>
          <a:xfrm>
            <a:off x="5513404" y="2456111"/>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NB-107</a:t>
            </a:r>
          </a:p>
        </p:txBody>
      </p:sp>
      <p:sp>
        <p:nvSpPr>
          <p:cNvPr id="75" name="TextBox 74">
            <a:extLst>
              <a:ext uri="{FF2B5EF4-FFF2-40B4-BE49-F238E27FC236}">
                <a16:creationId xmlns:a16="http://schemas.microsoft.com/office/drawing/2014/main" id="{D6AE3592-F0D8-4352-8A08-784D59091571}"/>
              </a:ext>
            </a:extLst>
          </p:cNvPr>
          <p:cNvSpPr txBox="1"/>
          <p:nvPr/>
        </p:nvSpPr>
        <p:spPr>
          <a:xfrm rot="2458199">
            <a:off x="2098814" y="2421118"/>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NB-105</a:t>
            </a:r>
          </a:p>
        </p:txBody>
      </p:sp>
      <p:sp>
        <p:nvSpPr>
          <p:cNvPr id="81" name="TextBox 80">
            <a:extLst>
              <a:ext uri="{FF2B5EF4-FFF2-40B4-BE49-F238E27FC236}">
                <a16:creationId xmlns:a16="http://schemas.microsoft.com/office/drawing/2014/main" id="{8B9E3D21-FB3F-43A5-9DF9-11F1B1709C83}"/>
              </a:ext>
            </a:extLst>
          </p:cNvPr>
          <p:cNvSpPr txBox="1"/>
          <p:nvPr/>
        </p:nvSpPr>
        <p:spPr>
          <a:xfrm rot="3324169">
            <a:off x="2789915" y="4632042"/>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NB-130</a:t>
            </a:r>
          </a:p>
        </p:txBody>
      </p:sp>
      <p:sp>
        <p:nvSpPr>
          <p:cNvPr id="82" name="TextBox 81">
            <a:extLst>
              <a:ext uri="{FF2B5EF4-FFF2-40B4-BE49-F238E27FC236}">
                <a16:creationId xmlns:a16="http://schemas.microsoft.com/office/drawing/2014/main" id="{5F2E98E1-B602-4233-A139-074A732854AE}"/>
              </a:ext>
            </a:extLst>
          </p:cNvPr>
          <p:cNvSpPr txBox="1"/>
          <p:nvPr/>
        </p:nvSpPr>
        <p:spPr>
          <a:xfrm rot="5400000">
            <a:off x="4054572" y="4484691"/>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NB-580</a:t>
            </a:r>
          </a:p>
        </p:txBody>
      </p:sp>
      <p:sp>
        <p:nvSpPr>
          <p:cNvPr id="83" name="TextBox 82">
            <a:extLst>
              <a:ext uri="{FF2B5EF4-FFF2-40B4-BE49-F238E27FC236}">
                <a16:creationId xmlns:a16="http://schemas.microsoft.com/office/drawing/2014/main" id="{862CA612-BDB9-44B5-8895-937FB3F4A1D7}"/>
              </a:ext>
            </a:extLst>
          </p:cNvPr>
          <p:cNvSpPr txBox="1"/>
          <p:nvPr/>
        </p:nvSpPr>
        <p:spPr>
          <a:xfrm rot="20002250">
            <a:off x="3695786" y="5031454"/>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NB-104</a:t>
            </a:r>
          </a:p>
        </p:txBody>
      </p:sp>
      <p:sp>
        <p:nvSpPr>
          <p:cNvPr id="85" name="TextBox 84">
            <a:extLst>
              <a:ext uri="{FF2B5EF4-FFF2-40B4-BE49-F238E27FC236}">
                <a16:creationId xmlns:a16="http://schemas.microsoft.com/office/drawing/2014/main" id="{A85A414D-E600-4D60-95AA-130BFD3E578A}"/>
              </a:ext>
            </a:extLst>
          </p:cNvPr>
          <p:cNvSpPr txBox="1"/>
          <p:nvPr/>
        </p:nvSpPr>
        <p:spPr>
          <a:xfrm rot="4168978">
            <a:off x="1870807" y="5558976"/>
            <a:ext cx="130727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Trans-Canada Highway</a:t>
            </a:r>
          </a:p>
        </p:txBody>
      </p:sp>
      <p:sp>
        <p:nvSpPr>
          <p:cNvPr id="46" name="Star: 5 Points 45">
            <a:extLst>
              <a:ext uri="{FF2B5EF4-FFF2-40B4-BE49-F238E27FC236}">
                <a16:creationId xmlns:a16="http://schemas.microsoft.com/office/drawing/2014/main" id="{E7A3F7BF-3CED-458F-AE40-95474A8B1E7D}"/>
              </a:ext>
            </a:extLst>
          </p:cNvPr>
          <p:cNvSpPr/>
          <p:nvPr/>
        </p:nvSpPr>
        <p:spPr>
          <a:xfrm>
            <a:off x="6262120" y="5755163"/>
            <a:ext cx="164597" cy="128752"/>
          </a:xfrm>
          <a:prstGeom prst="star5">
            <a:avLst/>
          </a:prstGeom>
          <a:solidFill>
            <a:srgbClr val="660066"/>
          </a:solidFill>
          <a:ln w="952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7" name="Star: 5 Points 46">
            <a:extLst>
              <a:ext uri="{FF2B5EF4-FFF2-40B4-BE49-F238E27FC236}">
                <a16:creationId xmlns:a16="http://schemas.microsoft.com/office/drawing/2014/main" id="{EC2B4213-E7FF-4097-93DC-1BFC6E77391F}"/>
              </a:ext>
            </a:extLst>
          </p:cNvPr>
          <p:cNvSpPr/>
          <p:nvPr/>
        </p:nvSpPr>
        <p:spPr>
          <a:xfrm>
            <a:off x="1406732" y="3813463"/>
            <a:ext cx="164597" cy="128752"/>
          </a:xfrm>
          <a:prstGeom prst="star5">
            <a:avLst/>
          </a:prstGeom>
          <a:solidFill>
            <a:srgbClr val="660066"/>
          </a:solidFill>
          <a:ln w="952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48" name="Star: 5 Points 47">
            <a:extLst>
              <a:ext uri="{FF2B5EF4-FFF2-40B4-BE49-F238E27FC236}">
                <a16:creationId xmlns:a16="http://schemas.microsoft.com/office/drawing/2014/main" id="{E5512143-E4B7-4BA4-90EB-179D9645D126}"/>
              </a:ext>
            </a:extLst>
          </p:cNvPr>
          <p:cNvSpPr/>
          <p:nvPr/>
        </p:nvSpPr>
        <p:spPr>
          <a:xfrm>
            <a:off x="6262119" y="5933874"/>
            <a:ext cx="164597" cy="128752"/>
          </a:xfrm>
          <a:prstGeom prst="star5">
            <a:avLst/>
          </a:prstGeom>
          <a:solidFill>
            <a:srgbClr val="9999FF"/>
          </a:solidFill>
          <a:ln w="952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50" name="Star: 5 Points 49">
            <a:extLst>
              <a:ext uri="{FF2B5EF4-FFF2-40B4-BE49-F238E27FC236}">
                <a16:creationId xmlns:a16="http://schemas.microsoft.com/office/drawing/2014/main" id="{4E789150-017A-4E28-B716-5588CBE0DFF4}"/>
              </a:ext>
            </a:extLst>
          </p:cNvPr>
          <p:cNvSpPr/>
          <p:nvPr/>
        </p:nvSpPr>
        <p:spPr>
          <a:xfrm>
            <a:off x="2657836" y="2795299"/>
            <a:ext cx="164597" cy="128752"/>
          </a:xfrm>
          <a:prstGeom prst="star5">
            <a:avLst/>
          </a:prstGeom>
          <a:solidFill>
            <a:srgbClr val="9999FF"/>
          </a:solidFill>
          <a:ln w="952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16" name="Freeform: Shape 15">
            <a:extLst>
              <a:ext uri="{FF2B5EF4-FFF2-40B4-BE49-F238E27FC236}">
                <a16:creationId xmlns:a16="http://schemas.microsoft.com/office/drawing/2014/main" id="{30F47740-C90C-49F5-B3AE-112328EEC9F7}"/>
              </a:ext>
            </a:extLst>
          </p:cNvPr>
          <p:cNvSpPr/>
          <p:nvPr/>
        </p:nvSpPr>
        <p:spPr>
          <a:xfrm>
            <a:off x="630382" y="1572491"/>
            <a:ext cx="2098963" cy="4481945"/>
          </a:xfrm>
          <a:custGeom>
            <a:avLst/>
            <a:gdLst>
              <a:gd name="connsiteX0" fmla="*/ 2098963 w 2098963"/>
              <a:gd name="connsiteY0" fmla="*/ 1572491 h 4481945"/>
              <a:gd name="connsiteX1" fmla="*/ 1898073 w 2098963"/>
              <a:gd name="connsiteY1" fmla="*/ 1835727 h 4481945"/>
              <a:gd name="connsiteX2" fmla="*/ 1745673 w 2098963"/>
              <a:gd name="connsiteY2" fmla="*/ 1676400 h 4481945"/>
              <a:gd name="connsiteX3" fmla="*/ 1537854 w 2098963"/>
              <a:gd name="connsiteY3" fmla="*/ 1794164 h 4481945"/>
              <a:gd name="connsiteX4" fmla="*/ 1226127 w 2098963"/>
              <a:gd name="connsiteY4" fmla="*/ 1808018 h 4481945"/>
              <a:gd name="connsiteX5" fmla="*/ 1260763 w 2098963"/>
              <a:gd name="connsiteY5" fmla="*/ 1995054 h 4481945"/>
              <a:gd name="connsiteX6" fmla="*/ 1323109 w 2098963"/>
              <a:gd name="connsiteY6" fmla="*/ 2064327 h 4481945"/>
              <a:gd name="connsiteX7" fmla="*/ 1406236 w 2098963"/>
              <a:gd name="connsiteY7" fmla="*/ 2978727 h 4481945"/>
              <a:gd name="connsiteX8" fmla="*/ 1600200 w 2098963"/>
              <a:gd name="connsiteY8" fmla="*/ 3207327 h 4481945"/>
              <a:gd name="connsiteX9" fmla="*/ 1600200 w 2098963"/>
              <a:gd name="connsiteY9" fmla="*/ 3422073 h 4481945"/>
              <a:gd name="connsiteX10" fmla="*/ 1620982 w 2098963"/>
              <a:gd name="connsiteY10" fmla="*/ 3470564 h 4481945"/>
              <a:gd name="connsiteX11" fmla="*/ 1537854 w 2098963"/>
              <a:gd name="connsiteY11" fmla="*/ 3470564 h 4481945"/>
              <a:gd name="connsiteX12" fmla="*/ 1447800 w 2098963"/>
              <a:gd name="connsiteY12" fmla="*/ 3754582 h 4481945"/>
              <a:gd name="connsiteX13" fmla="*/ 1544782 w 2098963"/>
              <a:gd name="connsiteY13" fmla="*/ 3782291 h 4481945"/>
              <a:gd name="connsiteX14" fmla="*/ 1517073 w 2098963"/>
              <a:gd name="connsiteY14" fmla="*/ 3893127 h 4481945"/>
              <a:gd name="connsiteX15" fmla="*/ 1558636 w 2098963"/>
              <a:gd name="connsiteY15" fmla="*/ 3969327 h 4481945"/>
              <a:gd name="connsiteX16" fmla="*/ 1392382 w 2098963"/>
              <a:gd name="connsiteY16" fmla="*/ 4315691 h 4481945"/>
              <a:gd name="connsiteX17" fmla="*/ 1288473 w 2098963"/>
              <a:gd name="connsiteY17" fmla="*/ 4301836 h 4481945"/>
              <a:gd name="connsiteX18" fmla="*/ 1226127 w 2098963"/>
              <a:gd name="connsiteY18" fmla="*/ 4364182 h 4481945"/>
              <a:gd name="connsiteX19" fmla="*/ 1046018 w 2098963"/>
              <a:gd name="connsiteY19" fmla="*/ 4364182 h 4481945"/>
              <a:gd name="connsiteX20" fmla="*/ 962891 w 2098963"/>
              <a:gd name="connsiteY20" fmla="*/ 4481945 h 4481945"/>
              <a:gd name="connsiteX21" fmla="*/ 512618 w 2098963"/>
              <a:gd name="connsiteY21" fmla="*/ 4419600 h 4481945"/>
              <a:gd name="connsiteX22" fmla="*/ 581891 w 2098963"/>
              <a:gd name="connsiteY22" fmla="*/ 4149436 h 4481945"/>
              <a:gd name="connsiteX23" fmla="*/ 311727 w 2098963"/>
              <a:gd name="connsiteY23" fmla="*/ 4073236 h 4481945"/>
              <a:gd name="connsiteX24" fmla="*/ 325582 w 2098963"/>
              <a:gd name="connsiteY24" fmla="*/ 3955473 h 4481945"/>
              <a:gd name="connsiteX25" fmla="*/ 0 w 2098963"/>
              <a:gd name="connsiteY25" fmla="*/ 3796145 h 4481945"/>
              <a:gd name="connsiteX26" fmla="*/ 180109 w 2098963"/>
              <a:gd name="connsiteY26" fmla="*/ 48491 h 4481945"/>
              <a:gd name="connsiteX27" fmla="*/ 367145 w 2098963"/>
              <a:gd name="connsiteY27" fmla="*/ 0 h 4481945"/>
              <a:gd name="connsiteX28" fmla="*/ 477982 w 2098963"/>
              <a:gd name="connsiteY28" fmla="*/ 332509 h 4481945"/>
              <a:gd name="connsiteX29" fmla="*/ 803563 w 2098963"/>
              <a:gd name="connsiteY29" fmla="*/ 290945 h 4481945"/>
              <a:gd name="connsiteX30" fmla="*/ 831273 w 2098963"/>
              <a:gd name="connsiteY30" fmla="*/ 491836 h 4481945"/>
              <a:gd name="connsiteX31" fmla="*/ 935182 w 2098963"/>
              <a:gd name="connsiteY31" fmla="*/ 602673 h 4481945"/>
              <a:gd name="connsiteX32" fmla="*/ 1129145 w 2098963"/>
              <a:gd name="connsiteY32" fmla="*/ 713509 h 4481945"/>
              <a:gd name="connsiteX33" fmla="*/ 1440873 w 2098963"/>
              <a:gd name="connsiteY33" fmla="*/ 914400 h 4481945"/>
              <a:gd name="connsiteX34" fmla="*/ 1808018 w 2098963"/>
              <a:gd name="connsiteY34" fmla="*/ 1205345 h 4481945"/>
              <a:gd name="connsiteX35" fmla="*/ 1967345 w 2098963"/>
              <a:gd name="connsiteY35" fmla="*/ 1323109 h 4481945"/>
              <a:gd name="connsiteX36" fmla="*/ 2036618 w 2098963"/>
              <a:gd name="connsiteY36" fmla="*/ 1427018 h 4481945"/>
              <a:gd name="connsiteX37" fmla="*/ 2078182 w 2098963"/>
              <a:gd name="connsiteY37" fmla="*/ 1489364 h 4481945"/>
              <a:gd name="connsiteX38" fmla="*/ 2098963 w 2098963"/>
              <a:gd name="connsiteY38" fmla="*/ 1572491 h 448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8963" h="4481945">
                <a:moveTo>
                  <a:pt x="2098963" y="1572491"/>
                </a:moveTo>
                <a:lnTo>
                  <a:pt x="1898073" y="1835727"/>
                </a:lnTo>
                <a:lnTo>
                  <a:pt x="1745673" y="1676400"/>
                </a:lnTo>
                <a:lnTo>
                  <a:pt x="1537854" y="1794164"/>
                </a:lnTo>
                <a:lnTo>
                  <a:pt x="1226127" y="1808018"/>
                </a:lnTo>
                <a:lnTo>
                  <a:pt x="1260763" y="1995054"/>
                </a:lnTo>
                <a:lnTo>
                  <a:pt x="1323109" y="2064327"/>
                </a:lnTo>
                <a:lnTo>
                  <a:pt x="1406236" y="2978727"/>
                </a:lnTo>
                <a:lnTo>
                  <a:pt x="1600200" y="3207327"/>
                </a:lnTo>
                <a:lnTo>
                  <a:pt x="1600200" y="3422073"/>
                </a:lnTo>
                <a:lnTo>
                  <a:pt x="1620982" y="3470564"/>
                </a:lnTo>
                <a:lnTo>
                  <a:pt x="1537854" y="3470564"/>
                </a:lnTo>
                <a:lnTo>
                  <a:pt x="1447800" y="3754582"/>
                </a:lnTo>
                <a:lnTo>
                  <a:pt x="1544782" y="3782291"/>
                </a:lnTo>
                <a:lnTo>
                  <a:pt x="1517073" y="3893127"/>
                </a:lnTo>
                <a:lnTo>
                  <a:pt x="1558636" y="3969327"/>
                </a:lnTo>
                <a:lnTo>
                  <a:pt x="1392382" y="4315691"/>
                </a:lnTo>
                <a:lnTo>
                  <a:pt x="1288473" y="4301836"/>
                </a:lnTo>
                <a:lnTo>
                  <a:pt x="1226127" y="4364182"/>
                </a:lnTo>
                <a:lnTo>
                  <a:pt x="1046018" y="4364182"/>
                </a:lnTo>
                <a:lnTo>
                  <a:pt x="962891" y="4481945"/>
                </a:lnTo>
                <a:lnTo>
                  <a:pt x="512618" y="4419600"/>
                </a:lnTo>
                <a:lnTo>
                  <a:pt x="581891" y="4149436"/>
                </a:lnTo>
                <a:lnTo>
                  <a:pt x="311727" y="4073236"/>
                </a:lnTo>
                <a:lnTo>
                  <a:pt x="325582" y="3955473"/>
                </a:lnTo>
                <a:lnTo>
                  <a:pt x="0" y="3796145"/>
                </a:lnTo>
                <a:lnTo>
                  <a:pt x="180109" y="48491"/>
                </a:lnTo>
                <a:lnTo>
                  <a:pt x="367145" y="0"/>
                </a:lnTo>
                <a:lnTo>
                  <a:pt x="477982" y="332509"/>
                </a:lnTo>
                <a:lnTo>
                  <a:pt x="803563" y="290945"/>
                </a:lnTo>
                <a:lnTo>
                  <a:pt x="831273" y="491836"/>
                </a:lnTo>
                <a:lnTo>
                  <a:pt x="935182" y="602673"/>
                </a:lnTo>
                <a:lnTo>
                  <a:pt x="1129145" y="713509"/>
                </a:lnTo>
                <a:lnTo>
                  <a:pt x="1440873" y="914400"/>
                </a:lnTo>
                <a:lnTo>
                  <a:pt x="1808018" y="1205345"/>
                </a:lnTo>
                <a:lnTo>
                  <a:pt x="1967345" y="1323109"/>
                </a:lnTo>
                <a:lnTo>
                  <a:pt x="2036618" y="1427018"/>
                </a:lnTo>
                <a:lnTo>
                  <a:pt x="2078182" y="1489364"/>
                </a:lnTo>
                <a:lnTo>
                  <a:pt x="2098963" y="1572491"/>
                </a:lnTo>
                <a:close/>
              </a:path>
            </a:pathLst>
          </a:cu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67" name="TextBox 66">
            <a:extLst>
              <a:ext uri="{FF2B5EF4-FFF2-40B4-BE49-F238E27FC236}">
                <a16:creationId xmlns:a16="http://schemas.microsoft.com/office/drawing/2014/main" id="{11C81CED-3A33-483D-98C2-25337B03C7CA}"/>
              </a:ext>
            </a:extLst>
          </p:cNvPr>
          <p:cNvSpPr txBox="1"/>
          <p:nvPr/>
        </p:nvSpPr>
        <p:spPr>
          <a:xfrm rot="4168978">
            <a:off x="1023803" y="2753066"/>
            <a:ext cx="1307270"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Trans-Canada Highway</a:t>
            </a:r>
          </a:p>
        </p:txBody>
      </p:sp>
      <p:sp>
        <p:nvSpPr>
          <p:cNvPr id="68" name="TextBox 67">
            <a:extLst>
              <a:ext uri="{FF2B5EF4-FFF2-40B4-BE49-F238E27FC236}">
                <a16:creationId xmlns:a16="http://schemas.microsoft.com/office/drawing/2014/main" id="{49A3A120-9B02-499D-8F99-DFE5499146D1}"/>
              </a:ext>
            </a:extLst>
          </p:cNvPr>
          <p:cNvSpPr txBox="1"/>
          <p:nvPr/>
        </p:nvSpPr>
        <p:spPr>
          <a:xfrm rot="4534695">
            <a:off x="1043402" y="5364724"/>
            <a:ext cx="682451" cy="24622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Williamstown Lake</a:t>
            </a:r>
          </a:p>
        </p:txBody>
      </p:sp>
      <p:sp>
        <p:nvSpPr>
          <p:cNvPr id="69" name="TextBox 68">
            <a:extLst>
              <a:ext uri="{FF2B5EF4-FFF2-40B4-BE49-F238E27FC236}">
                <a16:creationId xmlns:a16="http://schemas.microsoft.com/office/drawing/2014/main" id="{B244B7C7-4CB3-43DB-83D6-63841E758477}"/>
              </a:ext>
            </a:extLst>
          </p:cNvPr>
          <p:cNvSpPr txBox="1"/>
          <p:nvPr/>
        </p:nvSpPr>
        <p:spPr>
          <a:xfrm rot="18254061">
            <a:off x="7296965" y="2330638"/>
            <a:ext cx="12219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t>Carleton County Line</a:t>
            </a:r>
          </a:p>
        </p:txBody>
      </p:sp>
      <p:sp>
        <p:nvSpPr>
          <p:cNvPr id="18" name="Freeform: Shape 17">
            <a:extLst>
              <a:ext uri="{FF2B5EF4-FFF2-40B4-BE49-F238E27FC236}">
                <a16:creationId xmlns:a16="http://schemas.microsoft.com/office/drawing/2014/main" id="{C10A6364-8DF9-43AD-9737-C4361BBCE2F2}"/>
              </a:ext>
            </a:extLst>
          </p:cNvPr>
          <p:cNvSpPr/>
          <p:nvPr/>
        </p:nvSpPr>
        <p:spPr>
          <a:xfrm>
            <a:off x="1447799" y="1108364"/>
            <a:ext cx="4308764" cy="2112818"/>
          </a:xfrm>
          <a:custGeom>
            <a:avLst/>
            <a:gdLst>
              <a:gd name="connsiteX0" fmla="*/ 1898073 w 4308764"/>
              <a:gd name="connsiteY0" fmla="*/ 1704109 h 2112818"/>
              <a:gd name="connsiteX1" fmla="*/ 1489364 w 4308764"/>
              <a:gd name="connsiteY1" fmla="*/ 1780309 h 2112818"/>
              <a:gd name="connsiteX2" fmla="*/ 1461655 w 4308764"/>
              <a:gd name="connsiteY2" fmla="*/ 1946563 h 2112818"/>
              <a:gd name="connsiteX3" fmla="*/ 1371600 w 4308764"/>
              <a:gd name="connsiteY3" fmla="*/ 2112818 h 2112818"/>
              <a:gd name="connsiteX4" fmla="*/ 1295400 w 4308764"/>
              <a:gd name="connsiteY4" fmla="*/ 2098963 h 2112818"/>
              <a:gd name="connsiteX5" fmla="*/ 1302327 w 4308764"/>
              <a:gd name="connsiteY5" fmla="*/ 2036618 h 2112818"/>
              <a:gd name="connsiteX6" fmla="*/ 1309255 w 4308764"/>
              <a:gd name="connsiteY6" fmla="*/ 1995054 h 2112818"/>
              <a:gd name="connsiteX7" fmla="*/ 1288473 w 4308764"/>
              <a:gd name="connsiteY7" fmla="*/ 1925781 h 2112818"/>
              <a:gd name="connsiteX8" fmla="*/ 1191491 w 4308764"/>
              <a:gd name="connsiteY8" fmla="*/ 1808018 h 2112818"/>
              <a:gd name="connsiteX9" fmla="*/ 1177637 w 4308764"/>
              <a:gd name="connsiteY9" fmla="*/ 1766454 h 2112818"/>
              <a:gd name="connsiteX10" fmla="*/ 817418 w 4308764"/>
              <a:gd name="connsiteY10" fmla="*/ 1489363 h 2112818"/>
              <a:gd name="connsiteX11" fmla="*/ 346364 w 4308764"/>
              <a:gd name="connsiteY11" fmla="*/ 1143000 h 2112818"/>
              <a:gd name="connsiteX12" fmla="*/ 110837 w 4308764"/>
              <a:gd name="connsiteY12" fmla="*/ 997527 h 2112818"/>
              <a:gd name="connsiteX13" fmla="*/ 41564 w 4308764"/>
              <a:gd name="connsiteY13" fmla="*/ 768927 h 2112818"/>
              <a:gd name="connsiteX14" fmla="*/ 0 w 4308764"/>
              <a:gd name="connsiteY14" fmla="*/ 665018 h 2112818"/>
              <a:gd name="connsiteX15" fmla="*/ 41564 w 4308764"/>
              <a:gd name="connsiteY15" fmla="*/ 367145 h 2112818"/>
              <a:gd name="connsiteX16" fmla="*/ 1731818 w 4308764"/>
              <a:gd name="connsiteY16" fmla="*/ 0 h 2112818"/>
              <a:gd name="connsiteX17" fmla="*/ 4197927 w 4308764"/>
              <a:gd name="connsiteY17" fmla="*/ 13854 h 2112818"/>
              <a:gd name="connsiteX18" fmla="*/ 4308764 w 4308764"/>
              <a:gd name="connsiteY18" fmla="*/ 616527 h 2112818"/>
              <a:gd name="connsiteX19" fmla="*/ 3491346 w 4308764"/>
              <a:gd name="connsiteY19" fmla="*/ 595745 h 2112818"/>
              <a:gd name="connsiteX20" fmla="*/ 3491346 w 4308764"/>
              <a:gd name="connsiteY20" fmla="*/ 942109 h 2112818"/>
              <a:gd name="connsiteX21" fmla="*/ 2763982 w 4308764"/>
              <a:gd name="connsiteY21" fmla="*/ 935181 h 2112818"/>
              <a:gd name="connsiteX22" fmla="*/ 2660073 w 4308764"/>
              <a:gd name="connsiteY22" fmla="*/ 942109 h 2112818"/>
              <a:gd name="connsiteX23" fmla="*/ 2549237 w 4308764"/>
              <a:gd name="connsiteY23" fmla="*/ 969818 h 2112818"/>
              <a:gd name="connsiteX24" fmla="*/ 2299855 w 4308764"/>
              <a:gd name="connsiteY24" fmla="*/ 1039091 h 2112818"/>
              <a:gd name="connsiteX25" fmla="*/ 2175164 w 4308764"/>
              <a:gd name="connsiteY25" fmla="*/ 1115291 h 2112818"/>
              <a:gd name="connsiteX26" fmla="*/ 2126673 w 4308764"/>
              <a:gd name="connsiteY26" fmla="*/ 1191491 h 2112818"/>
              <a:gd name="connsiteX27" fmla="*/ 1946564 w 4308764"/>
              <a:gd name="connsiteY27" fmla="*/ 1219200 h 2112818"/>
              <a:gd name="connsiteX28" fmla="*/ 1828800 w 4308764"/>
              <a:gd name="connsiteY28" fmla="*/ 1350818 h 2112818"/>
              <a:gd name="connsiteX29" fmla="*/ 1898073 w 4308764"/>
              <a:gd name="connsiteY29" fmla="*/ 1704109 h 21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08764" h="2112818">
                <a:moveTo>
                  <a:pt x="1898073" y="1704109"/>
                </a:moveTo>
                <a:lnTo>
                  <a:pt x="1489364" y="1780309"/>
                </a:lnTo>
                <a:lnTo>
                  <a:pt x="1461655" y="1946563"/>
                </a:lnTo>
                <a:lnTo>
                  <a:pt x="1371600" y="2112818"/>
                </a:lnTo>
                <a:lnTo>
                  <a:pt x="1295400" y="2098963"/>
                </a:lnTo>
                <a:lnTo>
                  <a:pt x="1302327" y="2036618"/>
                </a:lnTo>
                <a:lnTo>
                  <a:pt x="1309255" y="1995054"/>
                </a:lnTo>
                <a:lnTo>
                  <a:pt x="1288473" y="1925781"/>
                </a:lnTo>
                <a:lnTo>
                  <a:pt x="1191491" y="1808018"/>
                </a:lnTo>
                <a:lnTo>
                  <a:pt x="1177637" y="1766454"/>
                </a:lnTo>
                <a:lnTo>
                  <a:pt x="817418" y="1489363"/>
                </a:lnTo>
                <a:lnTo>
                  <a:pt x="346364" y="1143000"/>
                </a:lnTo>
                <a:lnTo>
                  <a:pt x="110837" y="997527"/>
                </a:lnTo>
                <a:lnTo>
                  <a:pt x="41564" y="768927"/>
                </a:lnTo>
                <a:lnTo>
                  <a:pt x="0" y="665018"/>
                </a:lnTo>
                <a:lnTo>
                  <a:pt x="41564" y="367145"/>
                </a:lnTo>
                <a:lnTo>
                  <a:pt x="1731818" y="0"/>
                </a:lnTo>
                <a:lnTo>
                  <a:pt x="4197927" y="13854"/>
                </a:lnTo>
                <a:lnTo>
                  <a:pt x="4308764" y="616527"/>
                </a:lnTo>
                <a:lnTo>
                  <a:pt x="3491346" y="595745"/>
                </a:lnTo>
                <a:lnTo>
                  <a:pt x="3491346" y="942109"/>
                </a:lnTo>
                <a:lnTo>
                  <a:pt x="2763982" y="935181"/>
                </a:lnTo>
                <a:lnTo>
                  <a:pt x="2660073" y="942109"/>
                </a:lnTo>
                <a:lnTo>
                  <a:pt x="2549237" y="969818"/>
                </a:lnTo>
                <a:lnTo>
                  <a:pt x="2299855" y="1039091"/>
                </a:lnTo>
                <a:lnTo>
                  <a:pt x="2175164" y="1115291"/>
                </a:lnTo>
                <a:lnTo>
                  <a:pt x="2126673" y="1191491"/>
                </a:lnTo>
                <a:lnTo>
                  <a:pt x="1946564" y="1219200"/>
                </a:lnTo>
                <a:lnTo>
                  <a:pt x="1828800" y="1350818"/>
                </a:lnTo>
                <a:lnTo>
                  <a:pt x="1898073" y="1704109"/>
                </a:lnTo>
                <a:close/>
              </a:path>
            </a:pathLst>
          </a:custGeom>
          <a:noFill/>
          <a:ln w="2857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86" name="Rectangle 85">
            <a:extLst>
              <a:ext uri="{FF2B5EF4-FFF2-40B4-BE49-F238E27FC236}">
                <a16:creationId xmlns:a16="http://schemas.microsoft.com/office/drawing/2014/main" id="{140917C0-3407-4F4A-8C8B-A8426C54C08A}"/>
              </a:ext>
            </a:extLst>
          </p:cNvPr>
          <p:cNvSpPr/>
          <p:nvPr/>
        </p:nvSpPr>
        <p:spPr>
          <a:xfrm>
            <a:off x="2075589" y="1907067"/>
            <a:ext cx="1339021" cy="3938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rgbClr val="9999FF"/>
                </a:solidFill>
              </a:rPr>
              <a:t>Bath Community School Boundary</a:t>
            </a:r>
          </a:p>
          <a:p>
            <a:pPr>
              <a:spcAft>
                <a:spcPts val="300"/>
              </a:spcAft>
            </a:pPr>
            <a:endParaRPr lang="en-CA" sz="1000" dirty="0">
              <a:solidFill>
                <a:schemeClr val="tx1"/>
              </a:solidFill>
            </a:endParaRPr>
          </a:p>
        </p:txBody>
      </p:sp>
      <p:sp>
        <p:nvSpPr>
          <p:cNvPr id="20" name="Freeform: Shape 19">
            <a:extLst>
              <a:ext uri="{FF2B5EF4-FFF2-40B4-BE49-F238E27FC236}">
                <a16:creationId xmlns:a16="http://schemas.microsoft.com/office/drawing/2014/main" id="{57818724-FA4F-4EB5-B63A-7CE999F4A36F}"/>
              </a:ext>
            </a:extLst>
          </p:cNvPr>
          <p:cNvSpPr/>
          <p:nvPr/>
        </p:nvSpPr>
        <p:spPr>
          <a:xfrm>
            <a:off x="1877291" y="3290454"/>
            <a:ext cx="2694709" cy="1856509"/>
          </a:xfrm>
          <a:custGeom>
            <a:avLst/>
            <a:gdLst>
              <a:gd name="connsiteX0" fmla="*/ 2396836 w 2694709"/>
              <a:gd name="connsiteY0" fmla="*/ 782782 h 1856509"/>
              <a:gd name="connsiteX1" fmla="*/ 2694709 w 2694709"/>
              <a:gd name="connsiteY1" fmla="*/ 568037 h 1856509"/>
              <a:gd name="connsiteX2" fmla="*/ 2625436 w 2694709"/>
              <a:gd name="connsiteY2" fmla="*/ 484909 h 1856509"/>
              <a:gd name="connsiteX3" fmla="*/ 2320636 w 2694709"/>
              <a:gd name="connsiteY3" fmla="*/ 637309 h 1856509"/>
              <a:gd name="connsiteX4" fmla="*/ 2230582 w 2694709"/>
              <a:gd name="connsiteY4" fmla="*/ 706582 h 1856509"/>
              <a:gd name="connsiteX5" fmla="*/ 1946564 w 2694709"/>
              <a:gd name="connsiteY5" fmla="*/ 595746 h 1856509"/>
              <a:gd name="connsiteX6" fmla="*/ 1600200 w 2694709"/>
              <a:gd name="connsiteY6" fmla="*/ 768928 h 1856509"/>
              <a:gd name="connsiteX7" fmla="*/ 651164 w 2694709"/>
              <a:gd name="connsiteY7" fmla="*/ 138546 h 1856509"/>
              <a:gd name="connsiteX8" fmla="*/ 505691 w 2694709"/>
              <a:gd name="connsiteY8" fmla="*/ 0 h 1856509"/>
              <a:gd name="connsiteX9" fmla="*/ 325582 w 2694709"/>
              <a:gd name="connsiteY9" fmla="*/ 76200 h 1856509"/>
              <a:gd name="connsiteX10" fmla="*/ 0 w 2694709"/>
              <a:gd name="connsiteY10" fmla="*/ 110837 h 1856509"/>
              <a:gd name="connsiteX11" fmla="*/ 27709 w 2694709"/>
              <a:gd name="connsiteY11" fmla="*/ 270164 h 1856509"/>
              <a:gd name="connsiteX12" fmla="*/ 96982 w 2694709"/>
              <a:gd name="connsiteY12" fmla="*/ 339437 h 1856509"/>
              <a:gd name="connsiteX13" fmla="*/ 180109 w 2694709"/>
              <a:gd name="connsiteY13" fmla="*/ 1267691 h 1856509"/>
              <a:gd name="connsiteX14" fmla="*/ 367145 w 2694709"/>
              <a:gd name="connsiteY14" fmla="*/ 1454728 h 1856509"/>
              <a:gd name="connsiteX15" fmla="*/ 387927 w 2694709"/>
              <a:gd name="connsiteY15" fmla="*/ 1669473 h 1856509"/>
              <a:gd name="connsiteX16" fmla="*/ 484909 w 2694709"/>
              <a:gd name="connsiteY16" fmla="*/ 1738746 h 1856509"/>
              <a:gd name="connsiteX17" fmla="*/ 942109 w 2694709"/>
              <a:gd name="connsiteY17" fmla="*/ 1717964 h 1856509"/>
              <a:gd name="connsiteX18" fmla="*/ 1212273 w 2694709"/>
              <a:gd name="connsiteY18" fmla="*/ 1648691 h 1856509"/>
              <a:gd name="connsiteX19" fmla="*/ 1731818 w 2694709"/>
              <a:gd name="connsiteY19" fmla="*/ 1690255 h 1856509"/>
              <a:gd name="connsiteX20" fmla="*/ 1835727 w 2694709"/>
              <a:gd name="connsiteY20" fmla="*/ 1856509 h 1856509"/>
              <a:gd name="connsiteX21" fmla="*/ 1905000 w 2694709"/>
              <a:gd name="connsiteY21" fmla="*/ 1600200 h 1856509"/>
              <a:gd name="connsiteX22" fmla="*/ 2396836 w 2694709"/>
              <a:gd name="connsiteY22" fmla="*/ 782782 h 185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94709" h="1856509">
                <a:moveTo>
                  <a:pt x="2396836" y="782782"/>
                </a:moveTo>
                <a:lnTo>
                  <a:pt x="2694709" y="568037"/>
                </a:lnTo>
                <a:lnTo>
                  <a:pt x="2625436" y="484909"/>
                </a:lnTo>
                <a:lnTo>
                  <a:pt x="2320636" y="637309"/>
                </a:lnTo>
                <a:lnTo>
                  <a:pt x="2230582" y="706582"/>
                </a:lnTo>
                <a:lnTo>
                  <a:pt x="1946564" y="595746"/>
                </a:lnTo>
                <a:lnTo>
                  <a:pt x="1600200" y="768928"/>
                </a:lnTo>
                <a:lnTo>
                  <a:pt x="651164" y="138546"/>
                </a:lnTo>
                <a:lnTo>
                  <a:pt x="505691" y="0"/>
                </a:lnTo>
                <a:lnTo>
                  <a:pt x="325582" y="76200"/>
                </a:lnTo>
                <a:lnTo>
                  <a:pt x="0" y="110837"/>
                </a:lnTo>
                <a:lnTo>
                  <a:pt x="27709" y="270164"/>
                </a:lnTo>
                <a:lnTo>
                  <a:pt x="96982" y="339437"/>
                </a:lnTo>
                <a:lnTo>
                  <a:pt x="180109" y="1267691"/>
                </a:lnTo>
                <a:lnTo>
                  <a:pt x="367145" y="1454728"/>
                </a:lnTo>
                <a:lnTo>
                  <a:pt x="387927" y="1669473"/>
                </a:lnTo>
                <a:lnTo>
                  <a:pt x="484909" y="1738746"/>
                </a:lnTo>
                <a:lnTo>
                  <a:pt x="942109" y="1717964"/>
                </a:lnTo>
                <a:lnTo>
                  <a:pt x="1212273" y="1648691"/>
                </a:lnTo>
                <a:lnTo>
                  <a:pt x="1731818" y="1690255"/>
                </a:lnTo>
                <a:lnTo>
                  <a:pt x="1835727" y="1856509"/>
                </a:lnTo>
                <a:lnTo>
                  <a:pt x="1905000" y="1600200"/>
                </a:lnTo>
                <a:lnTo>
                  <a:pt x="2396836" y="782782"/>
                </a:ln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87" name="Rectangle 86">
            <a:extLst>
              <a:ext uri="{FF2B5EF4-FFF2-40B4-BE49-F238E27FC236}">
                <a16:creationId xmlns:a16="http://schemas.microsoft.com/office/drawing/2014/main" id="{FC325516-A004-4CA7-B927-C3ADA482613F}"/>
              </a:ext>
            </a:extLst>
          </p:cNvPr>
          <p:cNvSpPr/>
          <p:nvPr/>
        </p:nvSpPr>
        <p:spPr>
          <a:xfrm>
            <a:off x="2487041" y="4070326"/>
            <a:ext cx="1422679" cy="3938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rgbClr val="0070C0"/>
                </a:solidFill>
              </a:rPr>
              <a:t>Florenceville Elementary School Boundary</a:t>
            </a:r>
          </a:p>
          <a:p>
            <a:pPr>
              <a:spcAft>
                <a:spcPts val="300"/>
              </a:spcAft>
            </a:pPr>
            <a:endParaRPr lang="en-CA" sz="1000" dirty="0">
              <a:solidFill>
                <a:schemeClr val="tx1"/>
              </a:solidFill>
            </a:endParaRPr>
          </a:p>
        </p:txBody>
      </p:sp>
      <p:sp>
        <p:nvSpPr>
          <p:cNvPr id="21" name="Freeform: Shape 20">
            <a:extLst>
              <a:ext uri="{FF2B5EF4-FFF2-40B4-BE49-F238E27FC236}">
                <a16:creationId xmlns:a16="http://schemas.microsoft.com/office/drawing/2014/main" id="{C1B98043-9BD1-4365-BA97-7E19634DC7E3}"/>
              </a:ext>
            </a:extLst>
          </p:cNvPr>
          <p:cNvSpPr/>
          <p:nvPr/>
        </p:nvSpPr>
        <p:spPr>
          <a:xfrm>
            <a:off x="2570018" y="1122218"/>
            <a:ext cx="5818909" cy="3124200"/>
          </a:xfrm>
          <a:custGeom>
            <a:avLst/>
            <a:gdLst>
              <a:gd name="connsiteX0" fmla="*/ 3103418 w 5818909"/>
              <a:gd name="connsiteY0" fmla="*/ 0 h 3124200"/>
              <a:gd name="connsiteX1" fmla="*/ 5818909 w 5818909"/>
              <a:gd name="connsiteY1" fmla="*/ 0 h 3124200"/>
              <a:gd name="connsiteX2" fmla="*/ 5805055 w 5818909"/>
              <a:gd name="connsiteY2" fmla="*/ 429491 h 3124200"/>
              <a:gd name="connsiteX3" fmla="*/ 4759037 w 5818909"/>
              <a:gd name="connsiteY3" fmla="*/ 2050473 h 3124200"/>
              <a:gd name="connsiteX4" fmla="*/ 4558146 w 5818909"/>
              <a:gd name="connsiteY4" fmla="*/ 1988127 h 3124200"/>
              <a:gd name="connsiteX5" fmla="*/ 2528455 w 5818909"/>
              <a:gd name="connsiteY5" fmla="*/ 3124200 h 3124200"/>
              <a:gd name="connsiteX6" fmla="*/ 2175164 w 5818909"/>
              <a:gd name="connsiteY6" fmla="*/ 3034146 h 3124200"/>
              <a:gd name="connsiteX7" fmla="*/ 2001982 w 5818909"/>
              <a:gd name="connsiteY7" fmla="*/ 3054927 h 3124200"/>
              <a:gd name="connsiteX8" fmla="*/ 1911927 w 5818909"/>
              <a:gd name="connsiteY8" fmla="*/ 2909455 h 3124200"/>
              <a:gd name="connsiteX9" fmla="*/ 1856509 w 5818909"/>
              <a:gd name="connsiteY9" fmla="*/ 2902527 h 3124200"/>
              <a:gd name="connsiteX10" fmla="*/ 2015837 w 5818909"/>
              <a:gd name="connsiteY10" fmla="*/ 2729346 h 3124200"/>
              <a:gd name="connsiteX11" fmla="*/ 1939637 w 5818909"/>
              <a:gd name="connsiteY11" fmla="*/ 2625437 h 3124200"/>
              <a:gd name="connsiteX12" fmla="*/ 1620982 w 5818909"/>
              <a:gd name="connsiteY12" fmla="*/ 2784764 h 3124200"/>
              <a:gd name="connsiteX13" fmla="*/ 1537855 w 5818909"/>
              <a:gd name="connsiteY13" fmla="*/ 2854037 h 3124200"/>
              <a:gd name="connsiteX14" fmla="*/ 1274618 w 5818909"/>
              <a:gd name="connsiteY14" fmla="*/ 2763982 h 3124200"/>
              <a:gd name="connsiteX15" fmla="*/ 921327 w 5818909"/>
              <a:gd name="connsiteY15" fmla="*/ 2909455 h 3124200"/>
              <a:gd name="connsiteX16" fmla="*/ 0 w 5818909"/>
              <a:gd name="connsiteY16" fmla="*/ 2299855 h 3124200"/>
              <a:gd name="connsiteX17" fmla="*/ 152400 w 5818909"/>
              <a:gd name="connsiteY17" fmla="*/ 2105891 h 3124200"/>
              <a:gd name="connsiteX18" fmla="*/ 235527 w 5818909"/>
              <a:gd name="connsiteY18" fmla="*/ 2105891 h 3124200"/>
              <a:gd name="connsiteX19" fmla="*/ 360218 w 5818909"/>
              <a:gd name="connsiteY19" fmla="*/ 1946564 h 3124200"/>
              <a:gd name="connsiteX20" fmla="*/ 394855 w 5818909"/>
              <a:gd name="connsiteY20" fmla="*/ 1773382 h 3124200"/>
              <a:gd name="connsiteX21" fmla="*/ 803564 w 5818909"/>
              <a:gd name="connsiteY21" fmla="*/ 1704109 h 3124200"/>
              <a:gd name="connsiteX22" fmla="*/ 727364 w 5818909"/>
              <a:gd name="connsiteY22" fmla="*/ 1323109 h 3124200"/>
              <a:gd name="connsiteX23" fmla="*/ 810491 w 5818909"/>
              <a:gd name="connsiteY23" fmla="*/ 1226127 h 3124200"/>
              <a:gd name="connsiteX24" fmla="*/ 1004455 w 5818909"/>
              <a:gd name="connsiteY24" fmla="*/ 1205346 h 3124200"/>
              <a:gd name="connsiteX25" fmla="*/ 1108364 w 5818909"/>
              <a:gd name="connsiteY25" fmla="*/ 1066800 h 3124200"/>
              <a:gd name="connsiteX26" fmla="*/ 1544782 w 5818909"/>
              <a:gd name="connsiteY26" fmla="*/ 942109 h 3124200"/>
              <a:gd name="connsiteX27" fmla="*/ 2369127 w 5818909"/>
              <a:gd name="connsiteY27" fmla="*/ 949037 h 3124200"/>
              <a:gd name="connsiteX28" fmla="*/ 2389909 w 5818909"/>
              <a:gd name="connsiteY28" fmla="*/ 595746 h 3124200"/>
              <a:gd name="connsiteX29" fmla="*/ 3221182 w 5818909"/>
              <a:gd name="connsiteY29" fmla="*/ 609600 h 3124200"/>
              <a:gd name="connsiteX30" fmla="*/ 3103418 w 5818909"/>
              <a:gd name="connsiteY30" fmla="*/ 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18909" h="3124200">
                <a:moveTo>
                  <a:pt x="3103418" y="0"/>
                </a:moveTo>
                <a:lnTo>
                  <a:pt x="5818909" y="0"/>
                </a:lnTo>
                <a:lnTo>
                  <a:pt x="5805055" y="429491"/>
                </a:lnTo>
                <a:lnTo>
                  <a:pt x="4759037" y="2050473"/>
                </a:lnTo>
                <a:lnTo>
                  <a:pt x="4558146" y="1988127"/>
                </a:lnTo>
                <a:lnTo>
                  <a:pt x="2528455" y="3124200"/>
                </a:lnTo>
                <a:lnTo>
                  <a:pt x="2175164" y="3034146"/>
                </a:lnTo>
                <a:lnTo>
                  <a:pt x="2001982" y="3054927"/>
                </a:lnTo>
                <a:lnTo>
                  <a:pt x="1911927" y="2909455"/>
                </a:lnTo>
                <a:lnTo>
                  <a:pt x="1856509" y="2902527"/>
                </a:lnTo>
                <a:lnTo>
                  <a:pt x="2015837" y="2729346"/>
                </a:lnTo>
                <a:lnTo>
                  <a:pt x="1939637" y="2625437"/>
                </a:lnTo>
                <a:lnTo>
                  <a:pt x="1620982" y="2784764"/>
                </a:lnTo>
                <a:lnTo>
                  <a:pt x="1537855" y="2854037"/>
                </a:lnTo>
                <a:lnTo>
                  <a:pt x="1274618" y="2763982"/>
                </a:lnTo>
                <a:lnTo>
                  <a:pt x="921327" y="2909455"/>
                </a:lnTo>
                <a:lnTo>
                  <a:pt x="0" y="2299855"/>
                </a:lnTo>
                <a:lnTo>
                  <a:pt x="152400" y="2105891"/>
                </a:lnTo>
                <a:lnTo>
                  <a:pt x="235527" y="2105891"/>
                </a:lnTo>
                <a:lnTo>
                  <a:pt x="360218" y="1946564"/>
                </a:lnTo>
                <a:lnTo>
                  <a:pt x="394855" y="1773382"/>
                </a:lnTo>
                <a:lnTo>
                  <a:pt x="803564" y="1704109"/>
                </a:lnTo>
                <a:lnTo>
                  <a:pt x="727364" y="1323109"/>
                </a:lnTo>
                <a:lnTo>
                  <a:pt x="810491" y="1226127"/>
                </a:lnTo>
                <a:lnTo>
                  <a:pt x="1004455" y="1205346"/>
                </a:lnTo>
                <a:lnTo>
                  <a:pt x="1108364" y="1066800"/>
                </a:lnTo>
                <a:lnTo>
                  <a:pt x="1544782" y="942109"/>
                </a:lnTo>
                <a:lnTo>
                  <a:pt x="2369127" y="949037"/>
                </a:lnTo>
                <a:lnTo>
                  <a:pt x="2389909" y="595746"/>
                </a:lnTo>
                <a:lnTo>
                  <a:pt x="3221182" y="609600"/>
                </a:lnTo>
                <a:lnTo>
                  <a:pt x="3103418" y="0"/>
                </a:lnTo>
                <a:close/>
              </a:path>
            </a:pathLst>
          </a:cu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88" name="Rectangle 87">
            <a:extLst>
              <a:ext uri="{FF2B5EF4-FFF2-40B4-BE49-F238E27FC236}">
                <a16:creationId xmlns:a16="http://schemas.microsoft.com/office/drawing/2014/main" id="{AD48D824-4F82-4302-A03B-2235297D51BC}"/>
              </a:ext>
            </a:extLst>
          </p:cNvPr>
          <p:cNvSpPr/>
          <p:nvPr/>
        </p:nvSpPr>
        <p:spPr>
          <a:xfrm>
            <a:off x="4089364" y="2978215"/>
            <a:ext cx="1339021" cy="3938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spcAft>
                <a:spcPts val="300"/>
              </a:spcAft>
            </a:pPr>
            <a:r>
              <a:rPr lang="en-CA" sz="1000" dirty="0">
                <a:solidFill>
                  <a:srgbClr val="FF00FF"/>
                </a:solidFill>
              </a:rPr>
              <a:t>Bristol Elementary School Boundary</a:t>
            </a:r>
          </a:p>
          <a:p>
            <a:pPr>
              <a:spcAft>
                <a:spcPts val="300"/>
              </a:spcAft>
            </a:pPr>
            <a:endParaRPr lang="en-CA" sz="1000" dirty="0">
              <a:solidFill>
                <a:schemeClr val="tx1"/>
              </a:solidFill>
            </a:endParaRPr>
          </a:p>
        </p:txBody>
      </p:sp>
      <p:sp>
        <p:nvSpPr>
          <p:cNvPr id="89" name="Rectangle 88">
            <a:extLst>
              <a:ext uri="{FF2B5EF4-FFF2-40B4-BE49-F238E27FC236}">
                <a16:creationId xmlns:a16="http://schemas.microsoft.com/office/drawing/2014/main" id="{3407B188-D6E3-4C0E-8C96-DA4635502A39}"/>
              </a:ext>
            </a:extLst>
          </p:cNvPr>
          <p:cNvSpPr/>
          <p:nvPr/>
        </p:nvSpPr>
        <p:spPr>
          <a:xfrm>
            <a:off x="3641766" y="5600172"/>
            <a:ext cx="167575" cy="156027"/>
          </a:xfrm>
          <a:prstGeom prst="rect">
            <a:avLst/>
          </a:prstGeom>
          <a:solidFill>
            <a:srgbClr val="0070C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90" name="Rectangle 89">
            <a:extLst>
              <a:ext uri="{FF2B5EF4-FFF2-40B4-BE49-F238E27FC236}">
                <a16:creationId xmlns:a16="http://schemas.microsoft.com/office/drawing/2014/main" id="{9B57E72F-FEDC-4058-AAC7-D6309C68F66B}"/>
              </a:ext>
            </a:extLst>
          </p:cNvPr>
          <p:cNvSpPr/>
          <p:nvPr/>
        </p:nvSpPr>
        <p:spPr>
          <a:xfrm>
            <a:off x="3266551" y="5592422"/>
            <a:ext cx="167575" cy="156027"/>
          </a:xfrm>
          <a:prstGeom prst="rect">
            <a:avLst/>
          </a:prstGeom>
          <a:solidFill>
            <a:srgbClr val="FF00FF"/>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91" name="TextBox 90">
            <a:extLst>
              <a:ext uri="{FF2B5EF4-FFF2-40B4-BE49-F238E27FC236}">
                <a16:creationId xmlns:a16="http://schemas.microsoft.com/office/drawing/2014/main" id="{E5C77626-24FF-4F64-A93B-0544C8B502A9}"/>
              </a:ext>
            </a:extLst>
          </p:cNvPr>
          <p:cNvSpPr txBox="1"/>
          <p:nvPr/>
        </p:nvSpPr>
        <p:spPr>
          <a:xfrm>
            <a:off x="3420105" y="5567322"/>
            <a:ext cx="246715" cy="246221"/>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CA" sz="1600" b="1" dirty="0"/>
              <a:t>+</a:t>
            </a:r>
          </a:p>
        </p:txBody>
      </p:sp>
      <p:sp>
        <p:nvSpPr>
          <p:cNvPr id="92" name="Rectangle 91">
            <a:extLst>
              <a:ext uri="{FF2B5EF4-FFF2-40B4-BE49-F238E27FC236}">
                <a16:creationId xmlns:a16="http://schemas.microsoft.com/office/drawing/2014/main" id="{F25F96BE-0168-4989-B915-533AC4363D02}"/>
              </a:ext>
            </a:extLst>
          </p:cNvPr>
          <p:cNvSpPr/>
          <p:nvPr/>
        </p:nvSpPr>
        <p:spPr>
          <a:xfrm>
            <a:off x="3874460" y="5546321"/>
            <a:ext cx="2926714" cy="24823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spcAft>
                <a:spcPts val="300"/>
              </a:spcAft>
            </a:pPr>
            <a:endParaRPr lang="en-CA" sz="1000" dirty="0">
              <a:solidFill>
                <a:schemeClr val="tx1"/>
              </a:solidFill>
            </a:endParaRPr>
          </a:p>
          <a:p>
            <a:pPr>
              <a:spcAft>
                <a:spcPts val="300"/>
              </a:spcAft>
            </a:pPr>
            <a:r>
              <a:rPr lang="en-CA" sz="1000" dirty="0">
                <a:solidFill>
                  <a:schemeClr val="tx1"/>
                </a:solidFill>
              </a:rPr>
              <a:t>Florenceville Middle School Boundary</a:t>
            </a:r>
          </a:p>
        </p:txBody>
      </p:sp>
      <p:sp>
        <p:nvSpPr>
          <p:cNvPr id="93" name="Rectangle 92">
            <a:extLst>
              <a:ext uri="{FF2B5EF4-FFF2-40B4-BE49-F238E27FC236}">
                <a16:creationId xmlns:a16="http://schemas.microsoft.com/office/drawing/2014/main" id="{D03D0DB3-2A36-4987-A3CC-C019CD111C29}"/>
              </a:ext>
            </a:extLst>
          </p:cNvPr>
          <p:cNvSpPr/>
          <p:nvPr/>
        </p:nvSpPr>
        <p:spPr>
          <a:xfrm>
            <a:off x="3650140" y="5865589"/>
            <a:ext cx="167575" cy="156027"/>
          </a:xfrm>
          <a:prstGeom prst="rect">
            <a:avLst/>
          </a:prstGeom>
          <a:solidFill>
            <a:srgbClr val="99EE99"/>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1200" dirty="0">
              <a:solidFill>
                <a:schemeClr val="tx1"/>
              </a:solidFill>
            </a:endParaRPr>
          </a:p>
        </p:txBody>
      </p:sp>
      <p:sp>
        <p:nvSpPr>
          <p:cNvPr id="94" name="Rectangle 93">
            <a:extLst>
              <a:ext uri="{FF2B5EF4-FFF2-40B4-BE49-F238E27FC236}">
                <a16:creationId xmlns:a16="http://schemas.microsoft.com/office/drawing/2014/main" id="{D3D393FF-8020-4BD7-A270-83389D5E1611}"/>
              </a:ext>
            </a:extLst>
          </p:cNvPr>
          <p:cNvSpPr/>
          <p:nvPr/>
        </p:nvSpPr>
        <p:spPr>
          <a:xfrm>
            <a:off x="3874460" y="5828324"/>
            <a:ext cx="2926714" cy="24823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0"/>
          <a:lstStyle/>
          <a:p>
            <a:pPr>
              <a:spcAft>
                <a:spcPts val="300"/>
              </a:spcAft>
            </a:pPr>
            <a:endParaRPr lang="en-CA" sz="1000" dirty="0">
              <a:solidFill>
                <a:schemeClr val="tx1"/>
              </a:solidFill>
            </a:endParaRPr>
          </a:p>
          <a:p>
            <a:pPr>
              <a:spcAft>
                <a:spcPts val="300"/>
              </a:spcAft>
            </a:pPr>
            <a:r>
              <a:rPr lang="en-CA" sz="1000" dirty="0">
                <a:solidFill>
                  <a:schemeClr val="tx1"/>
                </a:solidFill>
              </a:rPr>
              <a:t>Carleton North High School Boundary</a:t>
            </a:r>
          </a:p>
        </p:txBody>
      </p:sp>
      <p:sp>
        <p:nvSpPr>
          <p:cNvPr id="95" name="TextBox 94">
            <a:extLst>
              <a:ext uri="{FF2B5EF4-FFF2-40B4-BE49-F238E27FC236}">
                <a16:creationId xmlns:a16="http://schemas.microsoft.com/office/drawing/2014/main" id="{2F972C52-FDDB-4869-B08B-52A1F968C3A8}"/>
              </a:ext>
            </a:extLst>
          </p:cNvPr>
          <p:cNvSpPr txBox="1"/>
          <p:nvPr/>
        </p:nvSpPr>
        <p:spPr>
          <a:xfrm>
            <a:off x="7010002" y="2948025"/>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NB-107</a:t>
            </a:r>
          </a:p>
        </p:txBody>
      </p:sp>
      <p:sp>
        <p:nvSpPr>
          <p:cNvPr id="96" name="TextBox 95">
            <a:extLst>
              <a:ext uri="{FF2B5EF4-FFF2-40B4-BE49-F238E27FC236}">
                <a16:creationId xmlns:a16="http://schemas.microsoft.com/office/drawing/2014/main" id="{0691C889-A41D-4402-A153-A19B60A9ED3A}"/>
              </a:ext>
            </a:extLst>
          </p:cNvPr>
          <p:cNvSpPr txBox="1"/>
          <p:nvPr/>
        </p:nvSpPr>
        <p:spPr>
          <a:xfrm>
            <a:off x="2953960" y="3358647"/>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NB-107</a:t>
            </a:r>
          </a:p>
        </p:txBody>
      </p:sp>
      <p:sp>
        <p:nvSpPr>
          <p:cNvPr id="97" name="TextBox 96">
            <a:extLst>
              <a:ext uri="{FF2B5EF4-FFF2-40B4-BE49-F238E27FC236}">
                <a16:creationId xmlns:a16="http://schemas.microsoft.com/office/drawing/2014/main" id="{F781AEDD-060F-4BC3-B1F3-8FB1FD1B126C}"/>
              </a:ext>
            </a:extLst>
          </p:cNvPr>
          <p:cNvSpPr txBox="1"/>
          <p:nvPr/>
        </p:nvSpPr>
        <p:spPr>
          <a:xfrm rot="5400000">
            <a:off x="3975298" y="3536991"/>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NB-580</a:t>
            </a:r>
          </a:p>
        </p:txBody>
      </p:sp>
      <p:sp>
        <p:nvSpPr>
          <p:cNvPr id="98" name="TextBox 97">
            <a:extLst>
              <a:ext uri="{FF2B5EF4-FFF2-40B4-BE49-F238E27FC236}">
                <a16:creationId xmlns:a16="http://schemas.microsoft.com/office/drawing/2014/main" id="{80D44170-216B-4384-BAB4-1CA4EC5787A4}"/>
              </a:ext>
            </a:extLst>
          </p:cNvPr>
          <p:cNvSpPr txBox="1"/>
          <p:nvPr/>
        </p:nvSpPr>
        <p:spPr>
          <a:xfrm rot="5400000">
            <a:off x="3309508" y="3585177"/>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NB-570</a:t>
            </a:r>
          </a:p>
        </p:txBody>
      </p:sp>
      <p:sp>
        <p:nvSpPr>
          <p:cNvPr id="99" name="TextBox 98">
            <a:extLst>
              <a:ext uri="{FF2B5EF4-FFF2-40B4-BE49-F238E27FC236}">
                <a16:creationId xmlns:a16="http://schemas.microsoft.com/office/drawing/2014/main" id="{0AFC70A3-83DF-4C87-B705-1BAB8CB84661}"/>
              </a:ext>
            </a:extLst>
          </p:cNvPr>
          <p:cNvSpPr txBox="1"/>
          <p:nvPr/>
        </p:nvSpPr>
        <p:spPr>
          <a:xfrm rot="5400000">
            <a:off x="3478890" y="4777163"/>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NB-570</a:t>
            </a:r>
          </a:p>
        </p:txBody>
      </p:sp>
      <p:sp>
        <p:nvSpPr>
          <p:cNvPr id="100" name="TextBox 99">
            <a:extLst>
              <a:ext uri="{FF2B5EF4-FFF2-40B4-BE49-F238E27FC236}">
                <a16:creationId xmlns:a16="http://schemas.microsoft.com/office/drawing/2014/main" id="{995E6DB1-729B-48D8-AB30-6C4CF471614C}"/>
              </a:ext>
            </a:extLst>
          </p:cNvPr>
          <p:cNvSpPr txBox="1"/>
          <p:nvPr/>
        </p:nvSpPr>
        <p:spPr>
          <a:xfrm rot="3324169">
            <a:off x="2364208" y="2963633"/>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NB-130</a:t>
            </a:r>
          </a:p>
        </p:txBody>
      </p:sp>
      <p:sp>
        <p:nvSpPr>
          <p:cNvPr id="101" name="TextBox 100">
            <a:extLst>
              <a:ext uri="{FF2B5EF4-FFF2-40B4-BE49-F238E27FC236}">
                <a16:creationId xmlns:a16="http://schemas.microsoft.com/office/drawing/2014/main" id="{382AE933-ABC7-4751-B85A-3EAD0D7BA6A9}"/>
              </a:ext>
            </a:extLst>
          </p:cNvPr>
          <p:cNvSpPr txBox="1"/>
          <p:nvPr/>
        </p:nvSpPr>
        <p:spPr>
          <a:xfrm rot="2458199">
            <a:off x="2130322" y="1721523"/>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NB-565</a:t>
            </a:r>
          </a:p>
        </p:txBody>
      </p:sp>
      <p:sp>
        <p:nvSpPr>
          <p:cNvPr id="102" name="TextBox 101">
            <a:extLst>
              <a:ext uri="{FF2B5EF4-FFF2-40B4-BE49-F238E27FC236}">
                <a16:creationId xmlns:a16="http://schemas.microsoft.com/office/drawing/2014/main" id="{11DEC3BE-07EF-4BD8-8A96-A544A6E16EE3}"/>
              </a:ext>
            </a:extLst>
          </p:cNvPr>
          <p:cNvSpPr txBox="1"/>
          <p:nvPr/>
        </p:nvSpPr>
        <p:spPr>
          <a:xfrm rot="4472824">
            <a:off x="1141576" y="3398394"/>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NB-560</a:t>
            </a:r>
          </a:p>
        </p:txBody>
      </p:sp>
      <p:sp>
        <p:nvSpPr>
          <p:cNvPr id="103" name="TextBox 102">
            <a:extLst>
              <a:ext uri="{FF2B5EF4-FFF2-40B4-BE49-F238E27FC236}">
                <a16:creationId xmlns:a16="http://schemas.microsoft.com/office/drawing/2014/main" id="{BB617F4E-E640-4585-A6FE-ACE9F22B7B73}"/>
              </a:ext>
            </a:extLst>
          </p:cNvPr>
          <p:cNvSpPr txBox="1"/>
          <p:nvPr/>
        </p:nvSpPr>
        <p:spPr>
          <a:xfrm>
            <a:off x="865707" y="1572491"/>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NB-560</a:t>
            </a:r>
          </a:p>
        </p:txBody>
      </p:sp>
      <p:sp>
        <p:nvSpPr>
          <p:cNvPr id="104" name="TextBox 103">
            <a:extLst>
              <a:ext uri="{FF2B5EF4-FFF2-40B4-BE49-F238E27FC236}">
                <a16:creationId xmlns:a16="http://schemas.microsoft.com/office/drawing/2014/main" id="{D50C2A3F-1C3A-4441-9550-9357F56A7D63}"/>
              </a:ext>
            </a:extLst>
          </p:cNvPr>
          <p:cNvSpPr txBox="1"/>
          <p:nvPr/>
        </p:nvSpPr>
        <p:spPr>
          <a:xfrm rot="4472824">
            <a:off x="1569344" y="5646698"/>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NB-560</a:t>
            </a:r>
          </a:p>
        </p:txBody>
      </p:sp>
      <p:sp>
        <p:nvSpPr>
          <p:cNvPr id="105" name="TextBox 104">
            <a:extLst>
              <a:ext uri="{FF2B5EF4-FFF2-40B4-BE49-F238E27FC236}">
                <a16:creationId xmlns:a16="http://schemas.microsoft.com/office/drawing/2014/main" id="{3B0BCAA1-E561-4039-BD96-A5D30FB5C5F4}"/>
              </a:ext>
            </a:extLst>
          </p:cNvPr>
          <p:cNvSpPr txBox="1"/>
          <p:nvPr/>
        </p:nvSpPr>
        <p:spPr>
          <a:xfrm rot="4472824">
            <a:off x="682218" y="5188690"/>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NB-550</a:t>
            </a:r>
          </a:p>
        </p:txBody>
      </p:sp>
      <p:sp>
        <p:nvSpPr>
          <p:cNvPr id="106" name="TextBox 105">
            <a:extLst>
              <a:ext uri="{FF2B5EF4-FFF2-40B4-BE49-F238E27FC236}">
                <a16:creationId xmlns:a16="http://schemas.microsoft.com/office/drawing/2014/main" id="{ABD6D307-544C-42C1-BE49-F441FCB4598D}"/>
              </a:ext>
            </a:extLst>
          </p:cNvPr>
          <p:cNvSpPr txBox="1"/>
          <p:nvPr/>
        </p:nvSpPr>
        <p:spPr>
          <a:xfrm rot="4472824">
            <a:off x="887873" y="4374044"/>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NB-550</a:t>
            </a:r>
          </a:p>
        </p:txBody>
      </p:sp>
      <p:sp>
        <p:nvSpPr>
          <p:cNvPr id="107" name="TextBox 106">
            <a:extLst>
              <a:ext uri="{FF2B5EF4-FFF2-40B4-BE49-F238E27FC236}">
                <a16:creationId xmlns:a16="http://schemas.microsoft.com/office/drawing/2014/main" id="{0D8BA6E0-6D4D-48D9-AE04-4432B01C4EC5}"/>
              </a:ext>
            </a:extLst>
          </p:cNvPr>
          <p:cNvSpPr txBox="1"/>
          <p:nvPr/>
        </p:nvSpPr>
        <p:spPr>
          <a:xfrm rot="2094972">
            <a:off x="791842" y="3461413"/>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NB-110</a:t>
            </a:r>
          </a:p>
        </p:txBody>
      </p:sp>
      <p:sp>
        <p:nvSpPr>
          <p:cNvPr id="108" name="TextBox 107">
            <a:extLst>
              <a:ext uri="{FF2B5EF4-FFF2-40B4-BE49-F238E27FC236}">
                <a16:creationId xmlns:a16="http://schemas.microsoft.com/office/drawing/2014/main" id="{EA9F8D08-3CF3-48FA-82C0-58F20B853F2C}"/>
              </a:ext>
            </a:extLst>
          </p:cNvPr>
          <p:cNvSpPr txBox="1"/>
          <p:nvPr/>
        </p:nvSpPr>
        <p:spPr>
          <a:xfrm rot="3671978">
            <a:off x="2252675" y="4209771"/>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NB-105</a:t>
            </a:r>
          </a:p>
        </p:txBody>
      </p:sp>
      <p:sp>
        <p:nvSpPr>
          <p:cNvPr id="109" name="TextBox 108">
            <a:extLst>
              <a:ext uri="{FF2B5EF4-FFF2-40B4-BE49-F238E27FC236}">
                <a16:creationId xmlns:a16="http://schemas.microsoft.com/office/drawing/2014/main" id="{88868767-4F68-4556-ACEA-13C3FF7043B7}"/>
              </a:ext>
            </a:extLst>
          </p:cNvPr>
          <p:cNvSpPr txBox="1"/>
          <p:nvPr/>
        </p:nvSpPr>
        <p:spPr>
          <a:xfrm rot="3671978">
            <a:off x="2205658" y="4344642"/>
            <a:ext cx="372576" cy="1415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800" dirty="0"/>
              <a:t>NB-103</a:t>
            </a:r>
          </a:p>
        </p:txBody>
      </p:sp>
    </p:spTree>
    <p:extLst>
      <p:ext uri="{BB962C8B-B14F-4D97-AF65-F5344CB8AC3E}">
        <p14:creationId xmlns:p14="http://schemas.microsoft.com/office/powerpoint/2010/main" val="270053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A5CBF19-7187-44F1-A616-ECECFA35DB2D}"/>
              </a:ext>
            </a:extLst>
          </p:cNvPr>
          <p:cNvPicPr>
            <a:picLocks noChangeAspect="1"/>
          </p:cNvPicPr>
          <p:nvPr/>
        </p:nvPicPr>
        <p:blipFill rotWithShape="1">
          <a:blip r:embed="rId2"/>
          <a:srcRect l="25950" t="24999" r="31223" b="21910"/>
          <a:stretch/>
        </p:blipFill>
        <p:spPr>
          <a:xfrm>
            <a:off x="420627" y="1135869"/>
            <a:ext cx="4647976" cy="3241120"/>
          </a:xfrm>
          <a:prstGeom prst="rect">
            <a:avLst/>
          </a:prstGeom>
        </p:spPr>
      </p:pic>
      <p:sp>
        <p:nvSpPr>
          <p:cNvPr id="5" name="Title 3"/>
          <p:cNvSpPr>
            <a:spLocks noGrp="1"/>
          </p:cNvSpPr>
          <p:nvPr>
            <p:ph type="title"/>
          </p:nvPr>
        </p:nvSpPr>
        <p:spPr>
          <a:xfrm>
            <a:off x="155276" y="97690"/>
            <a:ext cx="8862934" cy="860400"/>
          </a:xfrm>
        </p:spPr>
        <p:txBody>
          <a:bodyPr/>
          <a:lstStyle/>
          <a:p>
            <a:r>
              <a:rPr lang="en-US" sz="2400" dirty="0"/>
              <a:t>2016 Census data – Florenceville-Bristol schools projected to see a decrease in enrolment (based on the population age grouping census data), excluding any net migration (2 of 2)</a:t>
            </a:r>
            <a:endParaRPr lang="en-CA" sz="2000" dirty="0"/>
          </a:p>
        </p:txBody>
      </p:sp>
      <p:sp>
        <p:nvSpPr>
          <p:cNvPr id="25" name="TextBox 24"/>
          <p:cNvSpPr txBox="1"/>
          <p:nvPr/>
        </p:nvSpPr>
        <p:spPr>
          <a:xfrm>
            <a:off x="450859" y="1171721"/>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Boundary for Florenceville-Bristol (T) </a:t>
            </a:r>
          </a:p>
        </p:txBody>
      </p:sp>
      <p:sp>
        <p:nvSpPr>
          <p:cNvPr id="27" name="Content Placeholder 2">
            <a:extLst>
              <a:ext uri="{FF2B5EF4-FFF2-40B4-BE49-F238E27FC236}">
                <a16:creationId xmlns:a16="http://schemas.microsoft.com/office/drawing/2014/main" id="{82EA525A-8EF8-42CB-BFF9-A397B5638BEA}"/>
              </a:ext>
            </a:extLst>
          </p:cNvPr>
          <p:cNvSpPr txBox="1">
            <a:spLocks/>
          </p:cNvSpPr>
          <p:nvPr/>
        </p:nvSpPr>
        <p:spPr>
          <a:xfrm>
            <a:off x="-242167" y="4409765"/>
            <a:ext cx="5148276" cy="213769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spcAft>
                <a:spcPts val="300"/>
              </a:spcAft>
            </a:pPr>
            <a:r>
              <a:rPr lang="en-US" sz="1400" dirty="0"/>
              <a:t>Enrolment decrease has come from the birth decline in both the surrounding parishes and Florenceville-Bristol town. The largest birth decline is between the 5 to 9 and the 10 to 14 age groups.</a:t>
            </a:r>
          </a:p>
          <a:p>
            <a:pPr lvl="1">
              <a:spcBef>
                <a:spcPts val="300"/>
              </a:spcBef>
              <a:spcAft>
                <a:spcPts val="300"/>
              </a:spcAft>
            </a:pPr>
            <a:r>
              <a:rPr lang="en-US" sz="1400" dirty="0"/>
              <a:t>Vital statistics and census data indicates the enrolment will trend downwards for K-8 in the Florenceville-Bristol schools (excluding any net migration).</a:t>
            </a:r>
          </a:p>
        </p:txBody>
      </p:sp>
      <p:sp>
        <p:nvSpPr>
          <p:cNvPr id="14" name="TextBox 13">
            <a:extLst>
              <a:ext uri="{FF2B5EF4-FFF2-40B4-BE49-F238E27FC236}">
                <a16:creationId xmlns:a16="http://schemas.microsoft.com/office/drawing/2014/main" id="{77B306D7-60ED-41E7-8735-F2105A9CF6E3}"/>
              </a:ext>
            </a:extLst>
          </p:cNvPr>
          <p:cNvSpPr txBox="1"/>
          <p:nvPr/>
        </p:nvSpPr>
        <p:spPr>
          <a:xfrm rot="2824193">
            <a:off x="2122056" y="3251885"/>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Simonds Parish, P</a:t>
            </a:r>
          </a:p>
        </p:txBody>
      </p:sp>
      <p:sp>
        <p:nvSpPr>
          <p:cNvPr id="15" name="TextBox 14">
            <a:extLst>
              <a:ext uri="{FF2B5EF4-FFF2-40B4-BE49-F238E27FC236}">
                <a16:creationId xmlns:a16="http://schemas.microsoft.com/office/drawing/2014/main" id="{103EBCB6-71FF-419F-A9D0-9702EC6EFF2E}"/>
              </a:ext>
            </a:extLst>
          </p:cNvPr>
          <p:cNvSpPr txBox="1"/>
          <p:nvPr/>
        </p:nvSpPr>
        <p:spPr>
          <a:xfrm>
            <a:off x="2496272" y="2816323"/>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Peel Parish, P</a:t>
            </a:r>
          </a:p>
        </p:txBody>
      </p:sp>
      <p:sp>
        <p:nvSpPr>
          <p:cNvPr id="16" name="TextBox 15">
            <a:extLst>
              <a:ext uri="{FF2B5EF4-FFF2-40B4-BE49-F238E27FC236}">
                <a16:creationId xmlns:a16="http://schemas.microsoft.com/office/drawing/2014/main" id="{B798142C-15B0-498F-94C2-1B59A6841666}"/>
              </a:ext>
            </a:extLst>
          </p:cNvPr>
          <p:cNvSpPr txBox="1"/>
          <p:nvPr/>
        </p:nvSpPr>
        <p:spPr>
          <a:xfrm>
            <a:off x="686148" y="3039398"/>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United States</a:t>
            </a:r>
          </a:p>
        </p:txBody>
      </p:sp>
      <p:sp>
        <p:nvSpPr>
          <p:cNvPr id="19" name="TextBox 18">
            <a:extLst>
              <a:ext uri="{FF2B5EF4-FFF2-40B4-BE49-F238E27FC236}">
                <a16:creationId xmlns:a16="http://schemas.microsoft.com/office/drawing/2014/main" id="{EE1D70A0-D9D4-444D-B976-42A19E5D85DF}"/>
              </a:ext>
            </a:extLst>
          </p:cNvPr>
          <p:cNvSpPr txBox="1"/>
          <p:nvPr/>
        </p:nvSpPr>
        <p:spPr>
          <a:xfrm>
            <a:off x="3125763" y="1923233"/>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Aberdeen Parish, P</a:t>
            </a:r>
          </a:p>
        </p:txBody>
      </p:sp>
      <p:pic>
        <p:nvPicPr>
          <p:cNvPr id="2" name="Picture 1">
            <a:extLst>
              <a:ext uri="{FF2B5EF4-FFF2-40B4-BE49-F238E27FC236}">
                <a16:creationId xmlns:a16="http://schemas.microsoft.com/office/drawing/2014/main" id="{F26365FE-C502-4515-A381-4FBB410353A4}"/>
              </a:ext>
            </a:extLst>
          </p:cNvPr>
          <p:cNvPicPr>
            <a:picLocks noChangeAspect="1"/>
          </p:cNvPicPr>
          <p:nvPr/>
        </p:nvPicPr>
        <p:blipFill>
          <a:blip r:embed="rId3"/>
          <a:stretch>
            <a:fillRect/>
          </a:stretch>
        </p:blipFill>
        <p:spPr>
          <a:xfrm>
            <a:off x="5246294" y="3459579"/>
            <a:ext cx="3742669" cy="2280002"/>
          </a:xfrm>
          <a:prstGeom prst="rect">
            <a:avLst/>
          </a:prstGeom>
        </p:spPr>
      </p:pic>
      <p:pic>
        <p:nvPicPr>
          <p:cNvPr id="3" name="Picture 2">
            <a:extLst>
              <a:ext uri="{FF2B5EF4-FFF2-40B4-BE49-F238E27FC236}">
                <a16:creationId xmlns:a16="http://schemas.microsoft.com/office/drawing/2014/main" id="{D5D41CF8-1FBA-4F98-8537-55DB804439BF}"/>
              </a:ext>
            </a:extLst>
          </p:cNvPr>
          <p:cNvPicPr>
            <a:picLocks noChangeAspect="1"/>
          </p:cNvPicPr>
          <p:nvPr/>
        </p:nvPicPr>
        <p:blipFill>
          <a:blip r:embed="rId4"/>
          <a:stretch>
            <a:fillRect/>
          </a:stretch>
        </p:blipFill>
        <p:spPr>
          <a:xfrm>
            <a:off x="5260266" y="1510193"/>
            <a:ext cx="3398051" cy="1564712"/>
          </a:xfrm>
          <a:prstGeom prst="rect">
            <a:avLst/>
          </a:prstGeom>
        </p:spPr>
      </p:pic>
      <p:sp>
        <p:nvSpPr>
          <p:cNvPr id="20" name="TextBox 19">
            <a:extLst>
              <a:ext uri="{FF2B5EF4-FFF2-40B4-BE49-F238E27FC236}">
                <a16:creationId xmlns:a16="http://schemas.microsoft.com/office/drawing/2014/main" id="{F4CE058D-060E-440C-98F6-2B05E21E5BDF}"/>
              </a:ext>
            </a:extLst>
          </p:cNvPr>
          <p:cNvSpPr txBox="1"/>
          <p:nvPr/>
        </p:nvSpPr>
        <p:spPr>
          <a:xfrm>
            <a:off x="5246294" y="1092628"/>
            <a:ext cx="3897706" cy="29854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Data for Florenceville-Bristol (T), Peel (P), Simonds (P) and Aberdeen (P) census profiles: </a:t>
            </a:r>
          </a:p>
        </p:txBody>
      </p:sp>
      <p:sp>
        <p:nvSpPr>
          <p:cNvPr id="21" name="TextBox 20">
            <a:extLst>
              <a:ext uri="{FF2B5EF4-FFF2-40B4-BE49-F238E27FC236}">
                <a16:creationId xmlns:a16="http://schemas.microsoft.com/office/drawing/2014/main" id="{18348C4C-B8A8-40F6-A91D-4E19FABCAF01}"/>
              </a:ext>
            </a:extLst>
          </p:cNvPr>
          <p:cNvSpPr txBox="1"/>
          <p:nvPr/>
        </p:nvSpPr>
        <p:spPr>
          <a:xfrm>
            <a:off x="450859" y="6212438"/>
            <a:ext cx="8009560" cy="461665"/>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Florenceville-Bristol, T [Census subdivision], Peel, P [Census subdivision], Simonds, P [Census subdivision], New Brunswick, Aberdeen, P [Census subdivision], New Brunswick and Carleton, CT [Census division], New Brunswick (table). Census Profile. 2016 Census. Statistics Canada Catalogue]</a:t>
            </a:r>
          </a:p>
          <a:p>
            <a:pPr eaLnBrk="0" fontAlgn="base" hangingPunct="0">
              <a:spcBef>
                <a:spcPct val="0"/>
              </a:spcBef>
              <a:spcAft>
                <a:spcPct val="0"/>
              </a:spcAft>
            </a:pPr>
            <a:r>
              <a:rPr lang="en-US" sz="800" dirty="0">
                <a:solidFill>
                  <a:srgbClr val="000000"/>
                </a:solidFill>
              </a:rPr>
              <a:t>                           no. 98-316-X2016001. Ottawa. Released November 29, 2017.</a:t>
            </a:r>
            <a:endParaRPr lang="fr-CA" sz="800" dirty="0">
              <a:solidFill>
                <a:srgbClr val="000000"/>
              </a:solidFill>
            </a:endParaRPr>
          </a:p>
        </p:txBody>
      </p:sp>
    </p:spTree>
    <p:extLst>
      <p:ext uri="{BB962C8B-B14F-4D97-AF65-F5344CB8AC3E}">
        <p14:creationId xmlns:p14="http://schemas.microsoft.com/office/powerpoint/2010/main" val="309536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A3635A-E228-48F5-BDC8-F306FC161D0B}"/>
              </a:ext>
            </a:extLst>
          </p:cNvPr>
          <p:cNvPicPr>
            <a:picLocks noChangeAspect="1"/>
          </p:cNvPicPr>
          <p:nvPr/>
        </p:nvPicPr>
        <p:blipFill rotWithShape="1">
          <a:blip r:embed="rId2"/>
          <a:srcRect l="19458" t="23773" r="41499" b="23015"/>
          <a:stretch/>
        </p:blipFill>
        <p:spPr>
          <a:xfrm>
            <a:off x="366081" y="1055287"/>
            <a:ext cx="4444637" cy="3407461"/>
          </a:xfrm>
          <a:prstGeom prst="rect">
            <a:avLst/>
          </a:prstGeom>
        </p:spPr>
      </p:pic>
      <p:sp>
        <p:nvSpPr>
          <p:cNvPr id="5" name="Title 3"/>
          <p:cNvSpPr>
            <a:spLocks noGrp="1"/>
          </p:cNvSpPr>
          <p:nvPr>
            <p:ph type="title"/>
          </p:nvPr>
        </p:nvSpPr>
        <p:spPr>
          <a:xfrm>
            <a:off x="155276" y="97690"/>
            <a:ext cx="8862934" cy="860400"/>
          </a:xfrm>
        </p:spPr>
        <p:txBody>
          <a:bodyPr/>
          <a:lstStyle/>
          <a:p>
            <a:r>
              <a:rPr lang="en-US" sz="2400" dirty="0"/>
              <a:t>2016 Census data – Centreville Community School projected to see a decrease in enrolment (based on the population age grouping census data), excluding any net migration (2 of 2)</a:t>
            </a:r>
            <a:endParaRPr lang="en-CA" sz="2000" dirty="0"/>
          </a:p>
        </p:txBody>
      </p:sp>
      <p:sp>
        <p:nvSpPr>
          <p:cNvPr id="25" name="TextBox 24"/>
          <p:cNvSpPr txBox="1"/>
          <p:nvPr/>
        </p:nvSpPr>
        <p:spPr>
          <a:xfrm>
            <a:off x="450859" y="1171721"/>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Boundary for Centreville (VL) </a:t>
            </a:r>
          </a:p>
        </p:txBody>
      </p:sp>
      <p:sp>
        <p:nvSpPr>
          <p:cNvPr id="27" name="Content Placeholder 2">
            <a:extLst>
              <a:ext uri="{FF2B5EF4-FFF2-40B4-BE49-F238E27FC236}">
                <a16:creationId xmlns:a16="http://schemas.microsoft.com/office/drawing/2014/main" id="{82EA525A-8EF8-42CB-BFF9-A397B5638BEA}"/>
              </a:ext>
            </a:extLst>
          </p:cNvPr>
          <p:cNvSpPr txBox="1">
            <a:spLocks/>
          </p:cNvSpPr>
          <p:nvPr/>
        </p:nvSpPr>
        <p:spPr>
          <a:xfrm>
            <a:off x="-232933" y="4581972"/>
            <a:ext cx="5148276" cy="213769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spcAft>
                <a:spcPts val="300"/>
              </a:spcAft>
            </a:pPr>
            <a:r>
              <a:rPr lang="en-US" sz="1400" dirty="0"/>
              <a:t>Centreville Community School enrolment trend expected to decline, when the parishes of Wicklow and Wilmot are included in the five-year age group trending.</a:t>
            </a:r>
          </a:p>
          <a:p>
            <a:pPr lvl="1">
              <a:spcBef>
                <a:spcPts val="300"/>
              </a:spcBef>
              <a:spcAft>
                <a:spcPts val="300"/>
              </a:spcAft>
            </a:pPr>
            <a:r>
              <a:rPr lang="en-US" sz="1400" dirty="0"/>
              <a:t>However, the vital statistics and census data indicates a downward trend in enrolment for K-8 in the Centreville Community School boundary (excluding any net migration).</a:t>
            </a:r>
          </a:p>
          <a:p>
            <a:pPr lvl="1">
              <a:spcBef>
                <a:spcPts val="300"/>
              </a:spcBef>
              <a:spcAft>
                <a:spcPts val="300"/>
              </a:spcAft>
            </a:pPr>
            <a:endParaRPr lang="en-US" sz="1400" dirty="0"/>
          </a:p>
        </p:txBody>
      </p:sp>
      <p:sp>
        <p:nvSpPr>
          <p:cNvPr id="28" name="TextBox 27">
            <a:extLst>
              <a:ext uri="{FF2B5EF4-FFF2-40B4-BE49-F238E27FC236}">
                <a16:creationId xmlns:a16="http://schemas.microsoft.com/office/drawing/2014/main" id="{63828D1C-9717-4BA6-9355-C25AC1BC7677}"/>
              </a:ext>
            </a:extLst>
          </p:cNvPr>
          <p:cNvSpPr txBox="1"/>
          <p:nvPr/>
        </p:nvSpPr>
        <p:spPr>
          <a:xfrm>
            <a:off x="450859" y="6212438"/>
            <a:ext cx="7805374" cy="33855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Centreville, VL [Census subdivision], Wicklow, P [Census subdivision], Wilmot, P [Census subdivision], New Brunswick and Carleton, CT [Census division], New Brunswick (table). Census Profile. 2016 Census. Statistics Canada Catalogue no. 98-316-X2016001. Ottawa. Released November 29, 2017.</a:t>
            </a:r>
            <a:endParaRPr lang="fr-CA" sz="800" dirty="0">
              <a:solidFill>
                <a:srgbClr val="000000"/>
              </a:solidFill>
            </a:endParaRPr>
          </a:p>
        </p:txBody>
      </p:sp>
      <p:sp>
        <p:nvSpPr>
          <p:cNvPr id="14" name="TextBox 13">
            <a:extLst>
              <a:ext uri="{FF2B5EF4-FFF2-40B4-BE49-F238E27FC236}">
                <a16:creationId xmlns:a16="http://schemas.microsoft.com/office/drawing/2014/main" id="{77B306D7-60ED-41E7-8735-F2105A9CF6E3}"/>
              </a:ext>
            </a:extLst>
          </p:cNvPr>
          <p:cNvSpPr txBox="1"/>
          <p:nvPr/>
        </p:nvSpPr>
        <p:spPr>
          <a:xfrm>
            <a:off x="2148781" y="2182316"/>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Wicklow Parish, P</a:t>
            </a:r>
          </a:p>
        </p:txBody>
      </p:sp>
      <p:sp>
        <p:nvSpPr>
          <p:cNvPr id="15" name="TextBox 14">
            <a:extLst>
              <a:ext uri="{FF2B5EF4-FFF2-40B4-BE49-F238E27FC236}">
                <a16:creationId xmlns:a16="http://schemas.microsoft.com/office/drawing/2014/main" id="{103EBCB6-71FF-419F-A9D0-9702EC6EFF2E}"/>
              </a:ext>
            </a:extLst>
          </p:cNvPr>
          <p:cNvSpPr txBox="1"/>
          <p:nvPr/>
        </p:nvSpPr>
        <p:spPr>
          <a:xfrm rot="1507809">
            <a:off x="2506458" y="3199457"/>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Wilmot Parish, P</a:t>
            </a:r>
          </a:p>
        </p:txBody>
      </p:sp>
      <p:sp>
        <p:nvSpPr>
          <p:cNvPr id="16" name="TextBox 15">
            <a:extLst>
              <a:ext uri="{FF2B5EF4-FFF2-40B4-BE49-F238E27FC236}">
                <a16:creationId xmlns:a16="http://schemas.microsoft.com/office/drawing/2014/main" id="{B798142C-15B0-498F-94C2-1B59A6841666}"/>
              </a:ext>
            </a:extLst>
          </p:cNvPr>
          <p:cNvSpPr txBox="1"/>
          <p:nvPr/>
        </p:nvSpPr>
        <p:spPr>
          <a:xfrm>
            <a:off x="1269942" y="3039398"/>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United States</a:t>
            </a:r>
          </a:p>
        </p:txBody>
      </p:sp>
      <p:sp>
        <p:nvSpPr>
          <p:cNvPr id="17" name="TextBox 16">
            <a:extLst>
              <a:ext uri="{FF2B5EF4-FFF2-40B4-BE49-F238E27FC236}">
                <a16:creationId xmlns:a16="http://schemas.microsoft.com/office/drawing/2014/main" id="{E2A35F5E-94C3-4AEA-BFF4-154E585360D8}"/>
              </a:ext>
            </a:extLst>
          </p:cNvPr>
          <p:cNvSpPr txBox="1"/>
          <p:nvPr/>
        </p:nvSpPr>
        <p:spPr>
          <a:xfrm>
            <a:off x="5101734" y="1087852"/>
            <a:ext cx="3897706"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Data for Centreville (VL), Wicklow (P) and Wilmot (P) census profiles: </a:t>
            </a:r>
          </a:p>
        </p:txBody>
      </p:sp>
      <p:pic>
        <p:nvPicPr>
          <p:cNvPr id="4" name="Picture 3">
            <a:extLst>
              <a:ext uri="{FF2B5EF4-FFF2-40B4-BE49-F238E27FC236}">
                <a16:creationId xmlns:a16="http://schemas.microsoft.com/office/drawing/2014/main" id="{307E7836-F8D7-48AA-ACD9-4AEA1FBF8246}"/>
              </a:ext>
            </a:extLst>
          </p:cNvPr>
          <p:cNvPicPr>
            <a:picLocks noChangeAspect="1"/>
          </p:cNvPicPr>
          <p:nvPr/>
        </p:nvPicPr>
        <p:blipFill>
          <a:blip r:embed="rId3"/>
          <a:stretch>
            <a:fillRect/>
          </a:stretch>
        </p:blipFill>
        <p:spPr>
          <a:xfrm>
            <a:off x="5101734" y="1362600"/>
            <a:ext cx="3423495" cy="1576428"/>
          </a:xfrm>
          <a:prstGeom prst="rect">
            <a:avLst/>
          </a:prstGeom>
        </p:spPr>
      </p:pic>
      <p:pic>
        <p:nvPicPr>
          <p:cNvPr id="7" name="Picture 6">
            <a:extLst>
              <a:ext uri="{FF2B5EF4-FFF2-40B4-BE49-F238E27FC236}">
                <a16:creationId xmlns:a16="http://schemas.microsoft.com/office/drawing/2014/main" id="{0CA9C393-84ED-45A6-9D35-45144C3AC354}"/>
              </a:ext>
            </a:extLst>
          </p:cNvPr>
          <p:cNvPicPr>
            <a:picLocks noChangeAspect="1"/>
          </p:cNvPicPr>
          <p:nvPr/>
        </p:nvPicPr>
        <p:blipFill>
          <a:blip r:embed="rId4"/>
          <a:stretch>
            <a:fillRect/>
          </a:stretch>
        </p:blipFill>
        <p:spPr>
          <a:xfrm>
            <a:off x="5067692" y="3329740"/>
            <a:ext cx="3965790" cy="2397928"/>
          </a:xfrm>
          <a:prstGeom prst="rect">
            <a:avLst/>
          </a:prstGeom>
        </p:spPr>
      </p:pic>
    </p:spTree>
    <p:extLst>
      <p:ext uri="{BB962C8B-B14F-4D97-AF65-F5344CB8AC3E}">
        <p14:creationId xmlns:p14="http://schemas.microsoft.com/office/powerpoint/2010/main" val="154578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2F50FC-53B7-42F1-A2D0-A511C10CB219}"/>
              </a:ext>
            </a:extLst>
          </p:cNvPr>
          <p:cNvPicPr>
            <a:picLocks noChangeAspect="1"/>
          </p:cNvPicPr>
          <p:nvPr/>
        </p:nvPicPr>
        <p:blipFill rotWithShape="1">
          <a:blip r:embed="rId2"/>
          <a:srcRect l="19642" t="26879" r="38555" b="21007"/>
          <a:stretch/>
        </p:blipFill>
        <p:spPr>
          <a:xfrm>
            <a:off x="288617" y="1160197"/>
            <a:ext cx="4810422" cy="3373359"/>
          </a:xfrm>
          <a:prstGeom prst="rect">
            <a:avLst/>
          </a:prstGeom>
        </p:spPr>
      </p:pic>
      <p:sp>
        <p:nvSpPr>
          <p:cNvPr id="5" name="Title 3"/>
          <p:cNvSpPr>
            <a:spLocks noGrp="1"/>
          </p:cNvSpPr>
          <p:nvPr>
            <p:ph type="title"/>
          </p:nvPr>
        </p:nvSpPr>
        <p:spPr>
          <a:xfrm>
            <a:off x="155276" y="97690"/>
            <a:ext cx="8862934" cy="860400"/>
          </a:xfrm>
        </p:spPr>
        <p:txBody>
          <a:bodyPr/>
          <a:lstStyle/>
          <a:p>
            <a:r>
              <a:rPr lang="en-US" sz="2400" dirty="0"/>
              <a:t>2016 Census data – Bath Community School projected to see a decrease in enrolment (based on the population age grouping census data), excluding any net migration (2 of 2)</a:t>
            </a:r>
            <a:endParaRPr lang="en-CA" sz="2000" dirty="0"/>
          </a:p>
        </p:txBody>
      </p:sp>
      <p:sp>
        <p:nvSpPr>
          <p:cNvPr id="25" name="TextBox 24"/>
          <p:cNvSpPr txBox="1"/>
          <p:nvPr/>
        </p:nvSpPr>
        <p:spPr>
          <a:xfrm>
            <a:off x="372802" y="1163378"/>
            <a:ext cx="3258698"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Boundary for Bath (VL) </a:t>
            </a:r>
          </a:p>
        </p:txBody>
      </p:sp>
      <p:sp>
        <p:nvSpPr>
          <p:cNvPr id="27" name="Content Placeholder 2">
            <a:extLst>
              <a:ext uri="{FF2B5EF4-FFF2-40B4-BE49-F238E27FC236}">
                <a16:creationId xmlns:a16="http://schemas.microsoft.com/office/drawing/2014/main" id="{82EA525A-8EF8-42CB-BFF9-A397B5638BEA}"/>
              </a:ext>
            </a:extLst>
          </p:cNvPr>
          <p:cNvSpPr txBox="1">
            <a:spLocks/>
          </p:cNvSpPr>
          <p:nvPr/>
        </p:nvSpPr>
        <p:spPr>
          <a:xfrm>
            <a:off x="-236814" y="4723852"/>
            <a:ext cx="5234941" cy="161777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spcAft>
                <a:spcPts val="300"/>
              </a:spcAft>
            </a:pPr>
            <a:r>
              <a:rPr lang="en-US" sz="1400" dirty="0"/>
              <a:t>The vital statistics and census data indicates that the K-8 enrolment will continue to trend downwards in the Bath Community School boundary (excluding any net migration).</a:t>
            </a:r>
          </a:p>
        </p:txBody>
      </p:sp>
      <p:sp>
        <p:nvSpPr>
          <p:cNvPr id="28" name="TextBox 27">
            <a:extLst>
              <a:ext uri="{FF2B5EF4-FFF2-40B4-BE49-F238E27FC236}">
                <a16:creationId xmlns:a16="http://schemas.microsoft.com/office/drawing/2014/main" id="{63828D1C-9717-4BA6-9355-C25AC1BC7677}"/>
              </a:ext>
            </a:extLst>
          </p:cNvPr>
          <p:cNvSpPr txBox="1"/>
          <p:nvPr/>
        </p:nvSpPr>
        <p:spPr>
          <a:xfrm>
            <a:off x="450859" y="6212438"/>
            <a:ext cx="7627822" cy="338554"/>
          </a:xfrm>
          <a:prstGeom prst="rect">
            <a:avLst/>
          </a:prstGeom>
          <a:noFill/>
        </p:spPr>
        <p:txBody>
          <a:bodyPr wrap="square" rtlCol="0">
            <a:spAutoFit/>
          </a:bodyPr>
          <a:lstStyle/>
          <a:p>
            <a:pPr eaLnBrk="0" fontAlgn="base" hangingPunct="0">
              <a:spcBef>
                <a:spcPct val="0"/>
              </a:spcBef>
              <a:spcAft>
                <a:spcPct val="0"/>
              </a:spcAft>
            </a:pPr>
            <a:r>
              <a:rPr lang="en-CA" sz="800" dirty="0">
                <a:solidFill>
                  <a:srgbClr val="000000"/>
                </a:solidFill>
              </a:rPr>
              <a:t>Source: Statistics Canada</a:t>
            </a:r>
            <a:r>
              <a:rPr lang="en-US" sz="800" dirty="0">
                <a:solidFill>
                  <a:srgbClr val="000000"/>
                </a:solidFill>
              </a:rPr>
              <a:t>. 2017. Bath, VL [Census subdivision], Kent, P [Census subdivision], New Brunswick and Carleton, CT [Census division], New Brunswick (table). Census Profile. 2016 Census. Statistics Canada Catalogue no. 98-316-X2016001. Ottawa. Released November 29, 2017.</a:t>
            </a:r>
            <a:endParaRPr lang="fr-CA" sz="800" dirty="0">
              <a:solidFill>
                <a:srgbClr val="000000"/>
              </a:solidFill>
            </a:endParaRPr>
          </a:p>
        </p:txBody>
      </p:sp>
      <p:sp>
        <p:nvSpPr>
          <p:cNvPr id="10" name="TextBox 9">
            <a:extLst>
              <a:ext uri="{FF2B5EF4-FFF2-40B4-BE49-F238E27FC236}">
                <a16:creationId xmlns:a16="http://schemas.microsoft.com/office/drawing/2014/main" id="{D9035FEF-A22D-42B2-9536-76BF34F11667}"/>
              </a:ext>
            </a:extLst>
          </p:cNvPr>
          <p:cNvSpPr txBox="1"/>
          <p:nvPr/>
        </p:nvSpPr>
        <p:spPr>
          <a:xfrm>
            <a:off x="1269942" y="3039398"/>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United States</a:t>
            </a:r>
          </a:p>
        </p:txBody>
      </p:sp>
      <p:sp>
        <p:nvSpPr>
          <p:cNvPr id="13" name="TextBox 12">
            <a:extLst>
              <a:ext uri="{FF2B5EF4-FFF2-40B4-BE49-F238E27FC236}">
                <a16:creationId xmlns:a16="http://schemas.microsoft.com/office/drawing/2014/main" id="{ABDF1A32-3474-4740-BA3A-DAF7679C8083}"/>
              </a:ext>
            </a:extLst>
          </p:cNvPr>
          <p:cNvSpPr txBox="1"/>
          <p:nvPr/>
        </p:nvSpPr>
        <p:spPr>
          <a:xfrm rot="19460456">
            <a:off x="2841239" y="2122655"/>
            <a:ext cx="1167587"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900" b="1" dirty="0"/>
              <a:t>Kent Parish, P</a:t>
            </a:r>
          </a:p>
        </p:txBody>
      </p:sp>
      <p:sp>
        <p:nvSpPr>
          <p:cNvPr id="14" name="TextBox 13">
            <a:extLst>
              <a:ext uri="{FF2B5EF4-FFF2-40B4-BE49-F238E27FC236}">
                <a16:creationId xmlns:a16="http://schemas.microsoft.com/office/drawing/2014/main" id="{344530F1-3B42-4C3D-801D-FAD50FCE31DB}"/>
              </a:ext>
            </a:extLst>
          </p:cNvPr>
          <p:cNvSpPr txBox="1"/>
          <p:nvPr/>
        </p:nvSpPr>
        <p:spPr>
          <a:xfrm>
            <a:off x="5412455" y="1087852"/>
            <a:ext cx="3897706"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CA" sz="1000" dirty="0">
                <a:solidFill>
                  <a:schemeClr val="bg1"/>
                </a:solidFill>
              </a:rPr>
              <a:t>Data for Bath (VL), and Kent (P) census profiles: </a:t>
            </a:r>
          </a:p>
        </p:txBody>
      </p:sp>
      <p:pic>
        <p:nvPicPr>
          <p:cNvPr id="2" name="Picture 1">
            <a:extLst>
              <a:ext uri="{FF2B5EF4-FFF2-40B4-BE49-F238E27FC236}">
                <a16:creationId xmlns:a16="http://schemas.microsoft.com/office/drawing/2014/main" id="{4C2676AA-823B-4B65-8226-489510B1DA4E}"/>
              </a:ext>
            </a:extLst>
          </p:cNvPr>
          <p:cNvPicPr>
            <a:picLocks noChangeAspect="1"/>
          </p:cNvPicPr>
          <p:nvPr/>
        </p:nvPicPr>
        <p:blipFill>
          <a:blip r:embed="rId3"/>
          <a:stretch>
            <a:fillRect/>
          </a:stretch>
        </p:blipFill>
        <p:spPr>
          <a:xfrm>
            <a:off x="5422658" y="1331116"/>
            <a:ext cx="3446133" cy="1586852"/>
          </a:xfrm>
          <a:prstGeom prst="rect">
            <a:avLst/>
          </a:prstGeom>
        </p:spPr>
      </p:pic>
      <p:pic>
        <p:nvPicPr>
          <p:cNvPr id="3" name="Picture 2">
            <a:extLst>
              <a:ext uri="{FF2B5EF4-FFF2-40B4-BE49-F238E27FC236}">
                <a16:creationId xmlns:a16="http://schemas.microsoft.com/office/drawing/2014/main" id="{637240B6-F3A7-4404-9039-30986AD5EF98}"/>
              </a:ext>
            </a:extLst>
          </p:cNvPr>
          <p:cNvPicPr>
            <a:picLocks noChangeAspect="1"/>
          </p:cNvPicPr>
          <p:nvPr/>
        </p:nvPicPr>
        <p:blipFill>
          <a:blip r:embed="rId4"/>
          <a:stretch>
            <a:fillRect/>
          </a:stretch>
        </p:blipFill>
        <p:spPr>
          <a:xfrm>
            <a:off x="5307927" y="3194056"/>
            <a:ext cx="3710283" cy="2243435"/>
          </a:xfrm>
          <a:prstGeom prst="rect">
            <a:avLst/>
          </a:prstGeom>
        </p:spPr>
      </p:pic>
    </p:spTree>
    <p:extLst>
      <p:ext uri="{BB962C8B-B14F-4D97-AF65-F5344CB8AC3E}">
        <p14:creationId xmlns:p14="http://schemas.microsoft.com/office/powerpoint/2010/main" val="627236039"/>
      </p:ext>
    </p:extLst>
  </p:cSld>
  <p:clrMapOvr>
    <a:masterClrMapping/>
  </p:clrMapOvr>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7AF9C1697FE641B6458F212630B3A7" ma:contentTypeVersion="7" ma:contentTypeDescription="Create a new document." ma:contentTypeScope="" ma:versionID="ab602b1456dab6bc65ff91a96a25c676">
  <xsd:schema xmlns:xsd="http://www.w3.org/2001/XMLSchema" xmlns:xs="http://www.w3.org/2001/XMLSchema" xmlns:p="http://schemas.microsoft.com/office/2006/metadata/properties" xmlns:ns2="213e6917-ccc4-46af-a28b-7265af3a992a" targetNamespace="http://schemas.microsoft.com/office/2006/metadata/properties" ma:root="true" ma:fieldsID="9148b44e540739c539c62ca58e96bb4d" ns2:_="">
    <xsd:import namespace="213e6917-ccc4-46af-a28b-7265af3a992a"/>
    <xsd:element name="properties">
      <xsd:complexType>
        <xsd:sequence>
          <xsd:element name="documentManagement">
            <xsd:complexType>
              <xsd:all>
                <xsd:element ref="ns2:Month" minOccurs="0"/>
                <xsd:element ref="ns2:Category"/>
                <xsd:element ref="ns2:LHH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3e6917-ccc4-46af-a28b-7265af3a992a" elementFormDefault="qualified">
    <xsd:import namespace="http://schemas.microsoft.com/office/2006/documentManagement/types"/>
    <xsd:import namespace="http://schemas.microsoft.com/office/infopath/2007/PartnerControls"/>
    <xsd:element name="Month" ma:index="8" nillable="true" ma:displayName="Date" ma:description="Hint: Select date of actual meeting, don't use today's date." ma:format="DateOnly" ma:internalName="Month">
      <xsd:simpleType>
        <xsd:restriction base="dms:DateTime"/>
      </xsd:simpleType>
    </xsd:element>
    <xsd:element name="Category" ma:index="9" ma:displayName="Category" ma:default="~ Select a category from list below ~" ma:format="Dropdown" ma:internalName="Category">
      <xsd:simpleType>
        <xsd:restriction base="dms:Choice">
          <xsd:enumeration value="~ Select a category from list below ~"/>
          <xsd:enumeration value="Agenda-DEC"/>
          <xsd:enumeration value="Audio-DEC"/>
          <xsd:enumeration value="Minutes-DEC"/>
          <xsd:enumeration value="Other-DEC"/>
          <xsd:enumeration value="Policies-DEC"/>
          <xsd:enumeration value="Schedule-DEC"/>
          <xsd:enumeration value="Success Stories-DEC"/>
          <xsd:enumeration value="Superintendent Reports-DEC"/>
          <xsd:enumeration value="Video-DEC"/>
        </xsd:restriction>
      </xsd:simpleType>
    </xsd:element>
    <xsd:element name="LHHS" ma:index="10" nillable="true" ma:displayName="LHHS" ma:default="0" ma:internalName="LHH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nth xmlns="213e6917-ccc4-46af-a28b-7265af3a992a">2019-05-02T03:00:00+00:00</Month>
    <LHHS xmlns="213e6917-ccc4-46af-a28b-7265af3a992a">false</LHHS>
    <Category xmlns="213e6917-ccc4-46af-a28b-7265af3a992a">Other-DEC</Category>
  </documentManagement>
</p:properties>
</file>

<file path=customXml/itemProps1.xml><?xml version="1.0" encoding="utf-8"?>
<ds:datastoreItem xmlns:ds="http://schemas.openxmlformats.org/officeDocument/2006/customXml" ds:itemID="{FFDF726D-D983-4A94-B845-6993702D7691}"/>
</file>

<file path=customXml/itemProps2.xml><?xml version="1.0" encoding="utf-8"?>
<ds:datastoreItem xmlns:ds="http://schemas.openxmlformats.org/officeDocument/2006/customXml" ds:itemID="{AA8A03CA-F8A3-42FF-A2C2-6D10AA297C11}"/>
</file>

<file path=customXml/itemProps3.xml><?xml version="1.0" encoding="utf-8"?>
<ds:datastoreItem xmlns:ds="http://schemas.openxmlformats.org/officeDocument/2006/customXml" ds:itemID="{D351ACCE-B3D2-4520-8022-C8EE49CF365C}"/>
</file>

<file path=docProps/app.xml><?xml version="1.0" encoding="utf-8"?>
<Properties xmlns="http://schemas.openxmlformats.org/officeDocument/2006/extended-properties" xmlns:vt="http://schemas.openxmlformats.org/officeDocument/2006/docPropsVTypes">
  <Template>EY regular presentation 2015 v1</Template>
  <TotalTime>0</TotalTime>
  <Words>2768</Words>
  <Application>Microsoft Office PowerPoint</Application>
  <PresentationFormat>On-screen Show (4:3)</PresentationFormat>
  <Paragraphs>144</Paragraphs>
  <Slides>13</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13</vt:i4>
      </vt:variant>
    </vt:vector>
  </HeadingPairs>
  <TitlesOfParts>
    <vt:vector size="19" baseType="lpstr">
      <vt:lpstr>Arial</vt:lpstr>
      <vt:lpstr>Wingdings</vt:lpstr>
      <vt:lpstr>EY regular presentation 2015 v1</vt:lpstr>
      <vt:lpstr>EY light projection</vt:lpstr>
      <vt:lpstr>EY dark print</vt:lpstr>
      <vt:lpstr>EY dark projection</vt:lpstr>
      <vt:lpstr> Anglophone West School District (ASD-W)  Multi-year infrastructure planning    Carleton North Drawing Area (K to 12)</vt:lpstr>
      <vt:lpstr>PowerPoint Presentation</vt:lpstr>
      <vt:lpstr>Scope – Consultations between the District and EY narrowed the scope to six potential scenarios to be summarized for the infrastructure review (1/3)</vt:lpstr>
      <vt:lpstr>Scope – Consultations between the District and EY narrowed the scope to six potential scenarios to be summarized for the infrastructure review (2/3)</vt:lpstr>
      <vt:lpstr>Scope – Consultations between the District and EY narrowed the scope to six potential scenarios to be summarized for the infrastructure review (3/3)</vt:lpstr>
      <vt:lpstr>PowerPoint Presentation</vt:lpstr>
      <vt:lpstr>2016 Census data – Florenceville-Bristol schools projected to see a decrease in enrolment (based on the population age grouping census data), excluding any net migration (2 of 2)</vt:lpstr>
      <vt:lpstr>2016 Census data – Centreville Community School projected to see a decrease in enrolment (based on the population age grouping census data), excluding any net migration (2 of 2)</vt:lpstr>
      <vt:lpstr>2016 Census data – Bath Community School projected to see a decrease in enrolment (based on the population age grouping census data), excluding any net migration (2 of 2)</vt:lpstr>
      <vt:lpstr>Mapping 2016 Census data – Total enrolment for K-12 in the Carleton North catchment area is projected to continue downward based on census mapping and vital statistics</vt:lpstr>
      <vt:lpstr>Scenarios 1, 2 and 5 which include a re-configuration and mid-life upgrade of Carleton North High School to 6-12 are deemed unviable due to high cost; would require a new 6-12 </vt:lpstr>
      <vt:lpstr>Scenarios 3, 4 and 6 which include a mid-life upgrade of Carleton North High School are deemed viable as they are   &lt; 75% of the replacement costs of the high school area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2016-03-10T12:04:23Z</dcterms:created>
  <dcterms:modified xsi:type="dcterms:W3CDTF">2019-05-02T20:21:27Z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0x010100627AF9C1697FE641B6458F212630B3A7</vt:lpwstr>
  </property>
</Properties>
</file>